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63" r:id="rId2"/>
    <p:sldId id="276" r:id="rId3"/>
    <p:sldId id="277" r:id="rId4"/>
    <p:sldId id="278" r:id="rId5"/>
    <p:sldId id="279" r:id="rId6"/>
    <p:sldId id="256" r:id="rId7"/>
    <p:sldId id="259" r:id="rId8"/>
    <p:sldId id="281" r:id="rId9"/>
    <p:sldId id="282" r:id="rId10"/>
    <p:sldId id="257" r:id="rId11"/>
    <p:sldId id="261" r:id="rId12"/>
    <p:sldId id="258" r:id="rId13"/>
    <p:sldId id="265" r:id="rId14"/>
    <p:sldId id="273" r:id="rId15"/>
    <p:sldId id="280" r:id="rId16"/>
    <p:sldId id="287" r:id="rId17"/>
    <p:sldId id="283" r:id="rId18"/>
    <p:sldId id="272" r:id="rId19"/>
    <p:sldId id="284" r:id="rId20"/>
    <p:sldId id="285" r:id="rId21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23"/>
      <p:bold r:id="rId24"/>
      <p:italic r:id="rId25"/>
      <p:boldItalic r:id="rId26"/>
    </p:embeddedFont>
    <p:embeddedFont>
      <p:font typeface="supermarket" panose="02000000000000000000" pitchFamily="2" charset="0"/>
      <p:regular r:id="rId27"/>
    </p:embeddedFont>
    <p:embeddedFont>
      <p:font typeface="MS PGothic" panose="020B0600070205080204" pitchFamily="34" charset="-128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ordia New" panose="020B0304020202020204" pitchFamily="34" charset="-34"/>
      <p:regular r:id="rId33"/>
      <p:bold r:id="rId34"/>
      <p:italic r:id="rId35"/>
      <p:boldItalic r:id="rId36"/>
    </p:embeddedFont>
    <p:embeddedFont>
      <p:font typeface="TH SarabunPSK" panose="020B0500040200020003" pitchFamily="34" charset="-34"/>
      <p:regular r:id="rId37"/>
      <p:bold r:id="rId38"/>
      <p:italic r:id="rId39"/>
      <p:boldItalic r:id="rId40"/>
    </p:embeddedFont>
    <p:embeddedFont>
      <p:font typeface="TH Niramit AS" panose="02000506000000020004" pitchFamily="2" charset="-34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F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0E2BE-74EE-4BA2-B1FC-1CE25F181140}" type="datetimeFigureOut">
              <a:rPr lang="th-TH" smtClean="0"/>
              <a:t>04/09/57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74FCF-38D7-45BE-AB63-1B7259AAC1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6895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1BCC6-BD9C-4421-BEDB-89A49BC237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30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หปหหหหหหหห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E74FCF-38D7-45BE-AB63-1B7259AAC1D0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162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95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56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87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2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07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89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54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7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0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3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2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56CC-079E-42BD-87C0-820740EFC81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1EA38-4543-4945-BC23-6C3025390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fbcdn-sphotos-a-a.akamaihd.net/hphotos-ak-ash4/1004688_636060549760810_792274336_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/>
          </p:cNvSpPr>
          <p:nvPr/>
        </p:nvSpPr>
        <p:spPr bwMode="auto">
          <a:xfrm>
            <a:off x="900113" y="4465102"/>
            <a:ext cx="712787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th-TH" dirty="0">
                <a:latin typeface="supermarket" pitchFamily="2" charset="0"/>
                <a:cs typeface="supermarket" pitchFamily="2" charset="0"/>
              </a:rPr>
              <a:t/>
            </a:r>
            <a:br>
              <a:rPr lang="th-TH" dirty="0">
                <a:latin typeface="supermarket" pitchFamily="2" charset="0"/>
                <a:cs typeface="supermarket" pitchFamily="2" charset="0"/>
              </a:rPr>
            </a:br>
            <a:r>
              <a:rPr lang="th-TH" sz="2000" dirty="0">
                <a:latin typeface="supermarket" pitchFamily="2" charset="0"/>
                <a:cs typeface="supermarket" pitchFamily="2" charset="0"/>
              </a:rPr>
              <a:t>วันศุกร์ที่ 20</a:t>
            </a:r>
            <a:r>
              <a:rPr lang="en-US" sz="2000" dirty="0">
                <a:latin typeface="supermarket" pitchFamily="2" charset="0"/>
                <a:cs typeface="supermarket" pitchFamily="2" charset="0"/>
              </a:rPr>
              <a:t> </a:t>
            </a:r>
            <a:r>
              <a:rPr lang="th-TH" sz="2000" dirty="0">
                <a:latin typeface="supermarket" pitchFamily="2" charset="0"/>
                <a:cs typeface="supermarket" pitchFamily="2" charset="0"/>
              </a:rPr>
              <a:t>กันยายน พ.ศ. </a:t>
            </a:r>
            <a:r>
              <a:rPr lang="en-US" sz="2000" dirty="0">
                <a:latin typeface="supermarket" pitchFamily="2" charset="0"/>
                <a:cs typeface="supermarket" pitchFamily="2" charset="0"/>
              </a:rPr>
              <a:t>2556 </a:t>
            </a:r>
            <a:r>
              <a:rPr lang="th-TH" sz="2000" dirty="0">
                <a:latin typeface="supermarket" pitchFamily="2" charset="0"/>
                <a:cs typeface="supermarket" pitchFamily="2" charset="0"/>
              </a:rPr>
              <a:t>เวลา </a:t>
            </a:r>
            <a:r>
              <a:rPr lang="en-US" sz="2000" dirty="0">
                <a:latin typeface="supermarket" pitchFamily="2" charset="0"/>
                <a:cs typeface="supermarket" pitchFamily="2" charset="0"/>
              </a:rPr>
              <a:t>17.00-19.00 </a:t>
            </a:r>
            <a:r>
              <a:rPr lang="th-TH" sz="2000" dirty="0">
                <a:latin typeface="supermarket" pitchFamily="2" charset="0"/>
                <a:cs typeface="supermarket" pitchFamily="2" charset="0"/>
              </a:rPr>
              <a:t>น.</a:t>
            </a:r>
            <a:br>
              <a:rPr lang="th-TH" sz="2000" dirty="0">
                <a:latin typeface="supermarket" pitchFamily="2" charset="0"/>
                <a:cs typeface="supermarket" pitchFamily="2" charset="0"/>
              </a:rPr>
            </a:br>
            <a:r>
              <a:rPr lang="th-TH" sz="2000" dirty="0">
                <a:latin typeface="supermarket" pitchFamily="2" charset="0"/>
                <a:cs typeface="supermarket" pitchFamily="2" charset="0"/>
              </a:rPr>
              <a:t>ณ สวนสมเด็จย่า</a:t>
            </a:r>
          </a:p>
        </p:txBody>
      </p:sp>
      <p:sp>
        <p:nvSpPr>
          <p:cNvPr id="8" name="สี่เหลี่ยมผืนผ้า 8"/>
          <p:cNvSpPr>
            <a:spLocks noChangeArrowheads="1"/>
          </p:cNvSpPr>
          <p:nvPr/>
        </p:nvSpPr>
        <p:spPr bwMode="auto">
          <a:xfrm>
            <a:off x="0" y="3141663"/>
            <a:ext cx="91440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การประชุมการเตรียมการเทศกาลศิลป์ในซอย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#5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 </a:t>
            </a:r>
            <a:b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</a:br>
            <a:r>
              <a:rPr lang="th-TH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 </a:t>
            </a:r>
          </a:p>
          <a:p>
            <a:pPr algn="ctr"/>
            <a:r>
              <a:rPr lang="th-TH" sz="2000" dirty="0">
                <a:latin typeface="supermarket" pitchFamily="2" charset="0"/>
                <a:cs typeface="supermarket" pitchFamily="2" charset="0"/>
              </a:rPr>
              <a:t>รายงานความคืบหน้าจากการประชุมคณะทางานชุมชน </a:t>
            </a:r>
            <a:r>
              <a:rPr lang="th-TH" altLang="ja-JP" sz="2000" dirty="0" smtClean="0">
                <a:latin typeface="supermarket" pitchFamily="2" charset="0"/>
                <a:cs typeface="supermarket" pitchFamily="2" charset="0"/>
              </a:rPr>
              <a:t>(</a:t>
            </a:r>
            <a:r>
              <a:rPr lang="th-TH" sz="2000" dirty="0" smtClean="0">
                <a:latin typeface="supermarket" pitchFamily="2" charset="0"/>
                <a:cs typeface="supermarket" pitchFamily="2" charset="0"/>
              </a:rPr>
              <a:t>สวนสมเด็จย่า-โกดังเซ่งกี่-มัสยิดเซฟี)</a:t>
            </a:r>
            <a:r>
              <a:rPr lang="th-TH" altLang="ja-JP" sz="2000" dirty="0" smtClean="0">
                <a:latin typeface="supermarket" pitchFamily="2" charset="0"/>
                <a:cs typeface="supermarket" pitchFamily="2" charset="0"/>
              </a:rPr>
              <a:t> </a:t>
            </a:r>
            <a:r>
              <a:rPr lang="th-TH" altLang="ja-JP" sz="2000" dirty="0">
                <a:latin typeface="supermarket" pitchFamily="2" charset="0"/>
                <a:cs typeface="supermarket" pitchFamily="2" charset="0"/>
              </a:rPr>
              <a:t>ครั้งที่ </a:t>
            </a:r>
            <a:r>
              <a:rPr lang="en-US" altLang="ja-JP" sz="2000" dirty="0">
                <a:latin typeface="supermarket" pitchFamily="2" charset="0"/>
                <a:cs typeface="supermarket" pitchFamily="2" charset="0"/>
              </a:rPr>
              <a:t>1</a:t>
            </a:r>
            <a:endParaRPr lang="th-TH" altLang="ja-JP" sz="2000" dirty="0">
              <a:latin typeface="supermarket" pitchFamily="2" charset="0"/>
              <a:cs typeface="supermark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54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</a:pPr>
            <a:r>
              <a:rPr lang="en-US" b="1" dirty="0" smtClean="0">
                <a:latin typeface="supermarket" pitchFamily="2" charset="0"/>
                <a:cs typeface="supermarket" pitchFamily="2" charset="0"/>
              </a:rPr>
              <a:t>   </a:t>
            </a:r>
            <a:r>
              <a:rPr lang="th-TH" b="1" dirty="0" smtClean="0">
                <a:latin typeface="supermarket" pitchFamily="2" charset="0"/>
                <a:cs typeface="supermarket" pitchFamily="2" charset="0"/>
              </a:rPr>
              <a:t>กิจกรรมที่ดำเนินต่อเนื่องทุกปี </a:t>
            </a:r>
            <a:endParaRPr lang="en-US" b="1" dirty="0" smtClean="0">
              <a:latin typeface="supermarket" pitchFamily="2" charset="0"/>
              <a:cs typeface="supermarket" pitchFamily="2" charset="0"/>
            </a:endParaRPr>
          </a:p>
          <a:p>
            <a:pPr lvl="1" indent="-342900">
              <a:lnSpc>
                <a:spcPct val="80000"/>
              </a:lnSpc>
              <a:buFontTx/>
              <a:buChar char="-"/>
            </a:pP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นิทรรศการ</a:t>
            </a:r>
            <a:endParaRPr lang="en-US" sz="2400" dirty="0" smtClean="0">
              <a:latin typeface="supermarket" pitchFamily="2" charset="0"/>
              <a:cs typeface="supermarket" pitchFamily="2" charset="0"/>
            </a:endParaRPr>
          </a:p>
          <a:p>
            <a:pPr lvl="1" indent="-342900">
              <a:lnSpc>
                <a:spcPct val="80000"/>
              </a:lnSpc>
              <a:buFontTx/>
              <a:buChar char="-"/>
            </a:pP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การแสดง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ดนตรี</a:t>
            </a:r>
            <a:r>
              <a:rPr lang="th-TH" sz="2000" dirty="0">
                <a:latin typeface="supermarket" pitchFamily="2" charset="0"/>
                <a:cs typeface="supermarket" pitchFamily="2" charset="0"/>
              </a:rPr>
              <a:t> </a:t>
            </a:r>
            <a:r>
              <a:rPr lang="th-TH" sz="2000" dirty="0" smtClean="0">
                <a:latin typeface="supermarket" pitchFamily="2" charset="0"/>
                <a:cs typeface="supermarket" pitchFamily="2" charset="0"/>
              </a:rPr>
              <a:t>(สำนัก</a:t>
            </a:r>
            <a:r>
              <a:rPr lang="th-TH" sz="2000" dirty="0">
                <a:latin typeface="supermarket" pitchFamily="2" charset="0"/>
                <a:cs typeface="supermarket" pitchFamily="2" charset="0"/>
              </a:rPr>
              <a:t>ศิลปะและวัฒนธรรมมหาวิทยาลัยราชภัฏสมเด็จ</a:t>
            </a:r>
            <a:r>
              <a:rPr lang="th-TH" sz="2000" dirty="0" smtClean="0">
                <a:latin typeface="supermarket" pitchFamily="2" charset="0"/>
                <a:cs typeface="supermarket" pitchFamily="2" charset="0"/>
              </a:rPr>
              <a:t>เจ้าพระยา)</a:t>
            </a:r>
          </a:p>
          <a:p>
            <a:pPr lvl="2" indent="-342900">
              <a:lnSpc>
                <a:spcPct val="80000"/>
              </a:lnSpc>
            </a:pPr>
            <a:r>
              <a:rPr lang="th-TH" sz="2000" dirty="0" smtClean="0">
                <a:latin typeface="supermarket" pitchFamily="2" charset="0"/>
                <a:cs typeface="supermarket" pitchFamily="2" charset="0"/>
              </a:rPr>
              <a:t>สื่อสารข้ามวัฒนธรรม ไทย-แขก* (กระบี่กระบอง)</a:t>
            </a:r>
            <a:endParaRPr lang="en-US" sz="2000" dirty="0">
              <a:latin typeface="supermarket" pitchFamily="2" charset="0"/>
              <a:cs typeface="supermarket" pitchFamily="2" charset="0"/>
            </a:endParaRPr>
          </a:p>
          <a:p>
            <a:pPr lvl="1" indent="-342900">
              <a:lnSpc>
                <a:spcPct val="80000"/>
              </a:lnSpc>
              <a:buFontTx/>
              <a:buChar char="-"/>
            </a:pP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เสวนา</a:t>
            </a:r>
            <a:endParaRPr lang="en-US" sz="2400" dirty="0" smtClean="0">
              <a:latin typeface="supermarket" pitchFamily="2" charset="0"/>
              <a:cs typeface="supermarket" pitchFamily="2" charset="0"/>
            </a:endParaRPr>
          </a:p>
          <a:p>
            <a:pPr lvl="1" indent="-342900">
              <a:lnSpc>
                <a:spcPct val="80000"/>
              </a:lnSpc>
              <a:buFontTx/>
              <a:buChar char="-"/>
            </a:pP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ถนนคนเดิน / ออกร้าน</a:t>
            </a:r>
            <a:endParaRPr lang="en-US" sz="2400" dirty="0" smtClean="0">
              <a:latin typeface="supermarket" pitchFamily="2" charset="0"/>
              <a:cs typeface="supermarket" pitchFamily="2" charset="0"/>
            </a:endParaRPr>
          </a:p>
          <a:p>
            <a:pPr lvl="1" indent="-342900">
              <a:lnSpc>
                <a:spcPct val="80000"/>
              </a:lnSpc>
              <a:buFontTx/>
              <a:buChar char="-"/>
            </a:pP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ทัศนจร</a:t>
            </a:r>
            <a:endParaRPr lang="en-US" sz="2400" dirty="0" smtClean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h-TH" sz="3600" b="1" dirty="0">
                <a:latin typeface="TH Niramit AS" pitchFamily="2" charset="-34"/>
                <a:cs typeface="TH Niramit AS" pitchFamily="2" charset="-34"/>
              </a:rPr>
              <a:t>ความคืบหน้าจากการประชุมคณะทางานชุมชน </a:t>
            </a:r>
            <a:br>
              <a:rPr lang="th-TH" sz="3600" b="1" dirty="0">
                <a:latin typeface="TH Niramit AS" pitchFamily="2" charset="-34"/>
                <a:cs typeface="TH Niramit AS" pitchFamily="2" charset="-34"/>
              </a:rPr>
            </a:br>
            <a:r>
              <a:rPr lang="th-TH" altLang="ja-JP" sz="2000" b="1" dirty="0">
                <a:latin typeface="TH Niramit AS" pitchFamily="2" charset="-34"/>
                <a:cs typeface="TH Niramit AS" pitchFamily="2" charset="-34"/>
              </a:rPr>
              <a:t>(</a:t>
            </a:r>
            <a:r>
              <a:rPr lang="th-TH" sz="2000" b="1" dirty="0">
                <a:latin typeface="TH Niramit AS" pitchFamily="2" charset="-34"/>
                <a:cs typeface="TH Niramit AS" pitchFamily="2" charset="-34"/>
              </a:rPr>
              <a:t>สวนสมเด็จย่า-โกดังเซ่งกี่-มัสยิดเซฟี)</a:t>
            </a:r>
            <a:r>
              <a:rPr lang="th-TH" altLang="ja-JP" sz="2000" b="1" dirty="0">
                <a:latin typeface="TH Niramit AS" pitchFamily="2" charset="-34"/>
                <a:cs typeface="TH Niramit AS" pitchFamily="2" charset="-34"/>
              </a:rPr>
              <a:t> ครั้งที่ </a:t>
            </a:r>
            <a:r>
              <a:rPr lang="en-US" altLang="ja-JP" sz="2000" b="1" dirty="0">
                <a:latin typeface="TH Niramit AS" pitchFamily="2" charset="-34"/>
                <a:cs typeface="TH Niramit AS" pitchFamily="2" charset="-34"/>
              </a:rPr>
              <a:t>1</a:t>
            </a:r>
            <a:endParaRPr lang="th-TH" sz="20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1512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>
                <a:latin typeface="supermarket" pitchFamily="2" charset="0"/>
                <a:cs typeface="supermarket" pitchFamily="2" charset="0"/>
              </a:rPr>
              <a:t>มรดกวัฒนธรรมที่ควรได้รับการนำเสนอ</a:t>
            </a:r>
            <a:br>
              <a:rPr lang="th-TH" b="1" dirty="0">
                <a:latin typeface="supermarket" pitchFamily="2" charset="0"/>
                <a:cs typeface="supermarket" pitchFamily="2" charset="0"/>
              </a:rPr>
            </a:b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อาหาร 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: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ตำรับตำราอาหารแขก-จีน ภายใต้ชื่อ 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"มะสอนทำ-สอนทำ</a:t>
            </a: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มะ“</a:t>
            </a:r>
          </a:p>
          <a:p>
            <a:pPr marL="0" indent="0">
              <a:buNone/>
            </a:pPr>
            <a:r>
              <a:rPr lang="th-TH" sz="2400" dirty="0">
                <a:latin typeface="supermarket" pitchFamily="2" charset="0"/>
                <a:cs typeface="supermarket" pitchFamily="2" charset="0"/>
              </a:rPr>
              <a:t>	    ดำเนินการเวิร์คชอป โดยคุณธีรนันท์ / คุณสุ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ดารา</a:t>
            </a:r>
          </a:p>
          <a:p>
            <a:pPr marL="400050" lvl="1" indent="0">
              <a:buNone/>
            </a:pP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ซอย 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: 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พื้นที่สาธารณะ 6 จุดเป็น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พื้นที่นำร่องในการปรับปรุง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พื้นที่</a:t>
            </a:r>
            <a:br>
              <a:rPr lang="th-TH" sz="2400" dirty="0" smtClean="0">
                <a:latin typeface="supermarket" pitchFamily="2" charset="0"/>
                <a:cs typeface="supermarket" pitchFamily="2" charset="0"/>
              </a:rPr>
            </a:b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คู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คลอง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: เกริ่นนำการปรับปรุงพื้นที่ โดยกลุ่มศิลปิน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อิสระ</a:t>
            </a:r>
            <a:endParaRPr lang="en-US" sz="2400" dirty="0" smtClean="0">
              <a:latin typeface="supermarket" pitchFamily="2" charset="0"/>
              <a:cs typeface="supermarket" pitchFamily="2" charset="0"/>
            </a:endParaRPr>
          </a:p>
          <a:p>
            <a:pPr marL="400050" lvl="1" indent="0">
              <a:buNone/>
            </a:pPr>
            <a:r>
              <a:rPr lang="th-TH" sz="2400" b="1" dirty="0">
                <a:latin typeface="supermarket" pitchFamily="2" charset="0"/>
                <a:cs typeface="supermarket" pitchFamily="2" charset="0"/>
              </a:rPr>
              <a:t>สถาปัตยกรรม </a:t>
            </a:r>
            <a:r>
              <a:rPr lang="en-US" sz="2400" b="1" dirty="0">
                <a:latin typeface="supermarket" pitchFamily="2" charset="0"/>
                <a:cs typeface="supermarket" pitchFamily="2" charset="0"/>
              </a:rPr>
              <a:t>: 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โกดังโรงเกลือแหลมทอง (หนัง </a:t>
            </a:r>
            <a:r>
              <a:rPr lang="en-US" sz="2400" dirty="0">
                <a:latin typeface="supermarket" pitchFamily="2" charset="0"/>
                <a:cs typeface="supermarket" pitchFamily="2" charset="0"/>
              </a:rPr>
              <a:t>Good Morning Vietnam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),</a:t>
            </a:r>
            <a:endParaRPr lang="th-TH" sz="2400" dirty="0">
              <a:latin typeface="supermarket" pitchFamily="2" charset="0"/>
              <a:cs typeface="supermarket" pitchFamily="2" charset="0"/>
            </a:endParaRPr>
          </a:p>
          <a:p>
            <a:pPr marL="400050" lvl="1" indent="0">
              <a:buNone/>
            </a:pPr>
            <a:r>
              <a:rPr lang="th-TH" sz="2400" dirty="0">
                <a:latin typeface="supermarket" pitchFamily="2" charset="0"/>
                <a:cs typeface="supermarket" pitchFamily="2" charset="0"/>
              </a:rPr>
              <a:t>		    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โกดังเซ่งกี่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/>
            </a:r>
            <a:br>
              <a:rPr lang="th-TH" sz="2400" dirty="0">
                <a:latin typeface="supermarket" pitchFamily="2" charset="0"/>
                <a:cs typeface="supermarket" pitchFamily="2" charset="0"/>
              </a:rPr>
            </a:b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วิสาหกิจ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ชุมชน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: ตั้งร้านค้า (</a:t>
            </a:r>
            <a:r>
              <a:rPr lang="en-US" sz="2400" dirty="0">
                <a:latin typeface="supermarket" pitchFamily="2" charset="0"/>
                <a:cs typeface="supermarket" pitchFamily="2" charset="0"/>
              </a:rPr>
              <a:t>shop-house)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จำลอง บริเวณหน้าอุทยานฯสวนสมเด็จย่า และ/หรือลองทำแพคเกจ (</a:t>
            </a:r>
            <a:r>
              <a:rPr lang="en-US" sz="2400" dirty="0">
                <a:latin typeface="supermarket" pitchFamily="2" charset="0"/>
                <a:cs typeface="supermarket" pitchFamily="2" charset="0"/>
              </a:rPr>
              <a:t>packaging)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สินค้าชุมชน + แจกเป็นของที่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ระลึกสู่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การสร้างประชาคมกิจการชุมชนในอนาคต โดยคุณสมบูรณ์ </a:t>
            </a:r>
            <a:r>
              <a:rPr lang="en-US" sz="2400" dirty="0">
                <a:latin typeface="supermarket" pitchFamily="2" charset="0"/>
                <a:cs typeface="supermarket" pitchFamily="2" charset="0"/>
              </a:rPr>
              <a:t>?</a:t>
            </a:r>
            <a:r>
              <a:rPr lang="th-TH" sz="2000" dirty="0">
                <a:latin typeface="supermarket" pitchFamily="2" charset="0"/>
                <a:cs typeface="supermarket" pitchFamily="2" charset="0"/>
              </a:rPr>
              <a:t/>
            </a:r>
            <a:br>
              <a:rPr lang="th-TH" sz="2000" dirty="0">
                <a:latin typeface="supermarket" pitchFamily="2" charset="0"/>
                <a:cs typeface="supermarket" pitchFamily="2" charset="0"/>
              </a:rPr>
            </a:br>
            <a:endParaRPr lang="th-TH" sz="2000" dirty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h-TH" sz="3600" b="1" dirty="0">
                <a:latin typeface="supermarket" pitchFamily="2" charset="0"/>
                <a:cs typeface="supermarket" pitchFamily="2" charset="0"/>
              </a:rPr>
              <a:t>ความคืบหน้าจากการประชุมคณะทางานชุมชน </a:t>
            </a:r>
            <a:br>
              <a:rPr lang="th-TH" sz="3600" b="1" dirty="0">
                <a:latin typeface="supermarket" pitchFamily="2" charset="0"/>
                <a:cs typeface="supermarket" pitchFamily="2" charset="0"/>
              </a:rPr>
            </a:br>
            <a:r>
              <a:rPr lang="th-TH" altLang="ja-JP" sz="2000" b="1" dirty="0">
                <a:latin typeface="supermarket" pitchFamily="2" charset="0"/>
                <a:cs typeface="supermarket" pitchFamily="2" charset="0"/>
              </a:rPr>
              <a:t>(</a:t>
            </a:r>
            <a:r>
              <a:rPr lang="th-TH" sz="2000" b="1" dirty="0">
                <a:latin typeface="supermarket" pitchFamily="2" charset="0"/>
                <a:cs typeface="supermarket" pitchFamily="2" charset="0"/>
              </a:rPr>
              <a:t>สวนสมเด็จย่า-โกดังเซ่งกี่-มัสยิดเซฟี)</a:t>
            </a:r>
            <a:r>
              <a:rPr lang="th-TH" altLang="ja-JP" sz="2000" b="1" dirty="0">
                <a:latin typeface="supermarket" pitchFamily="2" charset="0"/>
                <a:cs typeface="supermarket" pitchFamily="2" charset="0"/>
              </a:rPr>
              <a:t> ครั้งที่ </a:t>
            </a:r>
            <a:r>
              <a:rPr lang="en-US" altLang="ja-JP" sz="2000" b="1" dirty="0">
                <a:latin typeface="supermarket" pitchFamily="2" charset="0"/>
                <a:cs typeface="supermarket" pitchFamily="2" charset="0"/>
              </a:rPr>
              <a:t>1</a:t>
            </a:r>
            <a:endParaRPr lang="th-TH" sz="2000" b="1" dirty="0">
              <a:latin typeface="supermarket" pitchFamily="2" charset="0"/>
              <a:cs typeface="supermark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51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10210800" cy="3505200"/>
          </a:xfrm>
        </p:spPr>
        <p:txBody>
          <a:bodyPr>
            <a:normAutofit fontScale="92500" lnSpcReduction="10000"/>
          </a:bodyPr>
          <a:lstStyle/>
          <a:p>
            <a:r>
              <a:rPr lang="th-TH" b="1" dirty="0" smtClean="0">
                <a:latin typeface="supermarket" pitchFamily="2" charset="0"/>
                <a:cs typeface="supermarket" pitchFamily="2" charset="0"/>
              </a:rPr>
              <a:t>เวิร์ค</a:t>
            </a:r>
            <a:r>
              <a:rPr lang="th-TH" b="1" dirty="0">
                <a:latin typeface="supermarket" pitchFamily="2" charset="0"/>
                <a:cs typeface="supermarket" pitchFamily="2" charset="0"/>
              </a:rPr>
              <a:t>ชอป : (จัดกระบวนการใน</a:t>
            </a:r>
            <a:r>
              <a:rPr lang="th-TH" b="1" dirty="0" smtClean="0">
                <a:latin typeface="supermarket" pitchFamily="2" charset="0"/>
                <a:cs typeface="supermarket" pitchFamily="2" charset="0"/>
              </a:rPr>
              <a:t>วันที่เสาร์ </a:t>
            </a:r>
            <a:r>
              <a:rPr lang="th-TH" b="1" dirty="0">
                <a:latin typeface="supermarket" pitchFamily="2" charset="0"/>
                <a:cs typeface="supermarket" pitchFamily="2" charset="0"/>
              </a:rPr>
              <a:t>9 พ.ย. 2556)</a:t>
            </a:r>
          </a:p>
          <a:p>
            <a:pPr marL="0" indent="0">
              <a:buNone/>
            </a:pP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    พื้นที่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กิจกรรม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: คัดเลือก 1-2 ซอย เป็นซอยต้นแบบ </a:t>
            </a:r>
            <a:endParaRPr lang="th-TH" sz="2400" dirty="0" smtClean="0">
              <a:latin typeface="supermarket" pitchFamily="2" charset="0"/>
              <a:cs typeface="supermarket" pitchFamily="2" charset="0"/>
            </a:endParaRPr>
          </a:p>
          <a:p>
            <a:pPr marL="0" indent="0">
              <a:buNone/>
            </a:pP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    ได้แก่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ซอยช่างนาค-สะพานยาว / 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 ตรอก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มัสยิดกุวติล</a:t>
            </a:r>
            <a:br>
              <a:rPr lang="th-TH" sz="2400" dirty="0">
                <a:latin typeface="supermarket" pitchFamily="2" charset="0"/>
                <a:cs typeface="supermarket" pitchFamily="2" charset="0"/>
              </a:rPr>
            </a:b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   </a:t>
            </a: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 เนื้อหา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: เก็บเรื่องราวต่างๆ อาทิ เรื่องเล่า อาหารอร่อย ฯลฯ</a:t>
            </a:r>
            <a:br>
              <a:rPr lang="th-TH" sz="2400" dirty="0">
                <a:latin typeface="supermarket" pitchFamily="2" charset="0"/>
                <a:cs typeface="supermarket" pitchFamily="2" charset="0"/>
              </a:rPr>
            </a:b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    </a:t>
            </a: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ภาคี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การดำเนินกิจกรรม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: ความร่วมมือระหว่างชุมชนช่างนาค-สะพานยาว </a:t>
            </a:r>
            <a:endParaRPr lang="th-TH" sz="2400" dirty="0" smtClean="0">
              <a:latin typeface="supermarket" pitchFamily="2" charset="0"/>
              <a:cs typeface="supermarket" pitchFamily="2" charset="0"/>
            </a:endParaRPr>
          </a:p>
          <a:p>
            <a:pPr marL="0" indent="0">
              <a:buNone/>
            </a:pP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    โรงเรียนบำรุงวิชา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โรงเรียนสตรีวุฒิศึกษา นักปวศ. (มูลนิธิเล็ก-ประไพ, </a:t>
            </a:r>
            <a:endParaRPr lang="th-TH" sz="2400" dirty="0" smtClean="0">
              <a:latin typeface="supermarket" pitchFamily="2" charset="0"/>
              <a:cs typeface="supermarket" pitchFamily="2" charset="0"/>
            </a:endParaRPr>
          </a:p>
          <a:p>
            <a:pPr marL="0" indent="0">
              <a:buNone/>
            </a:pPr>
            <a:r>
              <a:rPr lang="th-TH" sz="2400" dirty="0">
                <a:latin typeface="supermarket" pitchFamily="2" charset="0"/>
                <a:cs typeface="supermarket" pitchFamily="2" charset="0"/>
              </a:rPr>
              <a:t> 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   ศูนย์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ข้อมูลปวศ.ธนบุรี) </a:t>
            </a:r>
            <a:endParaRPr lang="th-TH" sz="2400" dirty="0" smtClean="0">
              <a:latin typeface="supermarket" pitchFamily="2" charset="0"/>
              <a:cs typeface="supermarket" pitchFamily="2" charset="0"/>
            </a:endParaRPr>
          </a:p>
          <a:p>
            <a:pPr marL="0" indent="0">
              <a:buNone/>
            </a:pPr>
            <a:endParaRPr lang="th-TH" sz="2400" dirty="0">
              <a:latin typeface="supermarket" pitchFamily="2" charset="0"/>
              <a:cs typeface="supermarket" pitchFamily="2" charset="0"/>
            </a:endParaRPr>
          </a:p>
          <a:p>
            <a:pPr marL="0" indent="0">
              <a:buNone/>
            </a:pP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    ของที่ได้</a:t>
            </a:r>
            <a:r>
              <a:rPr lang="en-US" sz="2400" b="1" dirty="0" smtClean="0">
                <a:latin typeface="supermarket" pitchFamily="2" charset="0"/>
                <a:cs typeface="supermarket" pitchFamily="2" charset="0"/>
              </a:rPr>
              <a:t>…</a:t>
            </a: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 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แผนพับเรื่องเล่าตำ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หรับ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มุสลิมและแผนที่, ป้าย</a:t>
            </a:r>
            <a:endParaRPr lang="th-TH" sz="2400" dirty="0">
              <a:solidFill>
                <a:srgbClr val="000000"/>
              </a:solidFill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h-TH" sz="3600" b="1" dirty="0">
                <a:latin typeface="supermarket" pitchFamily="2" charset="0"/>
                <a:cs typeface="supermarket" pitchFamily="2" charset="0"/>
              </a:rPr>
              <a:t>ความคืบหน้าจากการประชุมคณะทางานชุมชน </a:t>
            </a:r>
            <a:br>
              <a:rPr lang="th-TH" sz="3600" b="1" dirty="0">
                <a:latin typeface="supermarket" pitchFamily="2" charset="0"/>
                <a:cs typeface="supermarket" pitchFamily="2" charset="0"/>
              </a:rPr>
            </a:br>
            <a:r>
              <a:rPr lang="th-TH" altLang="ja-JP" sz="2000" b="1" dirty="0">
                <a:latin typeface="supermarket" pitchFamily="2" charset="0"/>
                <a:cs typeface="supermarket" pitchFamily="2" charset="0"/>
              </a:rPr>
              <a:t>(</a:t>
            </a:r>
            <a:r>
              <a:rPr lang="th-TH" sz="2000" b="1" dirty="0">
                <a:latin typeface="supermarket" pitchFamily="2" charset="0"/>
                <a:cs typeface="supermarket" pitchFamily="2" charset="0"/>
              </a:rPr>
              <a:t>สวนสมเด็จย่า-โกดังเซ่งกี่-มัสยิดเซฟี)</a:t>
            </a:r>
            <a:r>
              <a:rPr lang="th-TH" altLang="ja-JP" sz="2000" b="1" dirty="0">
                <a:latin typeface="supermarket" pitchFamily="2" charset="0"/>
                <a:cs typeface="supermarket" pitchFamily="2" charset="0"/>
              </a:rPr>
              <a:t> ครั้งที่ </a:t>
            </a:r>
            <a:r>
              <a:rPr lang="en-US" altLang="ja-JP" sz="2000" b="1" dirty="0">
                <a:latin typeface="supermarket" pitchFamily="2" charset="0"/>
                <a:cs typeface="supermarket" pitchFamily="2" charset="0"/>
              </a:rPr>
              <a:t>1</a:t>
            </a:r>
            <a:endParaRPr lang="th-TH" sz="2000" b="1" dirty="0">
              <a:latin typeface="supermarket" pitchFamily="2" charset="0"/>
              <a:cs typeface="supermark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16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</p:spPr>
        <p:txBody>
          <a:bodyPr/>
          <a:lstStyle/>
          <a:p>
            <a:r>
              <a:rPr lang="th-TH" b="1" dirty="0">
                <a:latin typeface="supermarket" pitchFamily="2" charset="0"/>
                <a:cs typeface="supermarket" pitchFamily="2" charset="0"/>
              </a:rPr>
              <a:t>การปรับปรุงพื้นที่สาธารณะ </a:t>
            </a:r>
            <a:r>
              <a:rPr lang="th-TH" dirty="0">
                <a:latin typeface="supermarket" pitchFamily="2" charset="0"/>
                <a:cs typeface="supermarket" pitchFamily="2" charset="0"/>
              </a:rPr>
              <a:t/>
            </a:r>
            <a:br>
              <a:rPr lang="th-TH" dirty="0">
                <a:latin typeface="supermarket" pitchFamily="2" charset="0"/>
                <a:cs typeface="supermarket" pitchFamily="2" charset="0"/>
              </a:rPr>
            </a:b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อุปกรณ์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ประกอบถนน (</a:t>
            </a:r>
            <a:r>
              <a:rPr lang="en-US" sz="2400" b="1" dirty="0">
                <a:latin typeface="supermarket" pitchFamily="2" charset="0"/>
                <a:cs typeface="supermarket" pitchFamily="2" charset="0"/>
              </a:rPr>
              <a:t>street furniture) : 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ป้ายข้อมูล 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และป้ายบอกเส้นทาง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/>
            </a:r>
            <a:br>
              <a:rPr lang="th-TH" sz="2400" dirty="0">
                <a:latin typeface="supermarket" pitchFamily="2" charset="0"/>
                <a:cs typeface="supermarket" pitchFamily="2" charset="0"/>
              </a:rPr>
            </a:b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ปรับปรุง</a:t>
            </a:r>
            <a:r>
              <a:rPr lang="th-TH" sz="2400" b="1" dirty="0">
                <a:latin typeface="supermarket" pitchFamily="2" charset="0"/>
                <a:cs typeface="supermarket" pitchFamily="2" charset="0"/>
              </a:rPr>
              <a:t>พื้นที่ : </a:t>
            </a:r>
            <a:r>
              <a:rPr lang="en-US" sz="2400" b="1" dirty="0" smtClean="0">
                <a:latin typeface="supermarket" pitchFamily="2" charset="0"/>
                <a:cs typeface="supermarket" pitchFamily="2" charset="0"/>
              </a:rPr>
              <a:t>6 </a:t>
            </a: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จุดหลัก </a:t>
            </a:r>
          </a:p>
          <a:p>
            <a:pPr lvl="1"/>
            <a:r>
              <a:rPr lang="en-US" sz="2000" dirty="0" smtClean="0">
                <a:latin typeface="supermarket" pitchFamily="2" charset="0"/>
                <a:cs typeface="supermarket" pitchFamily="2" charset="0"/>
              </a:rPr>
              <a:t>Community art wall </a:t>
            </a:r>
            <a:r>
              <a:rPr lang="th-TH" sz="2000" dirty="0" smtClean="0">
                <a:latin typeface="supermarket" pitchFamily="2" charset="0"/>
                <a:cs typeface="supermarket" pitchFamily="2" charset="0"/>
              </a:rPr>
              <a:t>การ</a:t>
            </a:r>
            <a:r>
              <a:rPr lang="th-TH" sz="2000" dirty="0">
                <a:latin typeface="supermarket" pitchFamily="2" charset="0"/>
                <a:cs typeface="supermarket" pitchFamily="2" charset="0"/>
              </a:rPr>
              <a:t>เพ</a:t>
            </a:r>
            <a:r>
              <a:rPr lang="th-TH" sz="2000" dirty="0" smtClean="0">
                <a:latin typeface="supermarket" pitchFamily="2" charset="0"/>
                <a:cs typeface="supermarket" pitchFamily="2" charset="0"/>
              </a:rPr>
              <a:t>นท์พื้น/ผนัง </a:t>
            </a:r>
            <a:r>
              <a:rPr lang="th-TH" sz="2000" dirty="0">
                <a:latin typeface="supermarket" pitchFamily="2" charset="0"/>
                <a:cs typeface="supermarket" pitchFamily="2" charset="0"/>
              </a:rPr>
              <a:t>โดยกลุ่มศิลปินอิสระ-ชาวชุมชน-</a:t>
            </a:r>
            <a:r>
              <a:rPr lang="th-TH" sz="2000" dirty="0" smtClean="0">
                <a:latin typeface="supermarket" pitchFamily="2" charset="0"/>
                <a:cs typeface="supermarket" pitchFamily="2" charset="0"/>
              </a:rPr>
              <a:t>โรงเรียน</a:t>
            </a:r>
          </a:p>
          <a:p>
            <a:pPr lvl="1"/>
            <a:r>
              <a:rPr lang="th-TH" sz="2000" dirty="0" smtClean="0">
                <a:latin typeface="supermarket" pitchFamily="2" charset="0"/>
                <a:cs typeface="supermarket" pitchFamily="2" charset="0"/>
              </a:rPr>
              <a:t>สวนเต็มซอยส์ / สวนกระถางหน้าบ้าน</a:t>
            </a:r>
          </a:p>
          <a:p>
            <a:pPr lvl="1"/>
            <a:endParaRPr lang="th-TH" sz="2000" dirty="0" smtClean="0">
              <a:latin typeface="supermarket" pitchFamily="2" charset="0"/>
              <a:cs typeface="supermarket" pitchFamily="2" charset="0"/>
            </a:endParaRPr>
          </a:p>
          <a:p>
            <a:pPr marL="0" indent="0">
              <a:buNone/>
            </a:pPr>
            <a:endParaRPr lang="th-TH" sz="2400" dirty="0" smtClean="0">
              <a:latin typeface="supermarket" pitchFamily="2" charset="0"/>
              <a:cs typeface="supermarket" pitchFamily="2" charset="0"/>
            </a:endParaRPr>
          </a:p>
          <a:p>
            <a:r>
              <a:rPr lang="th-TH" b="1" dirty="0" smtClean="0">
                <a:latin typeface="supermarket" pitchFamily="2" charset="0"/>
                <a:cs typeface="supermarket" pitchFamily="2" charset="0"/>
              </a:rPr>
              <a:t>อื่นๆ</a:t>
            </a:r>
          </a:p>
          <a:p>
            <a:pPr marL="400050" lvl="1" indent="0">
              <a:buNone/>
            </a:pPr>
            <a:r>
              <a:rPr lang="th-TH" sz="2400" b="1" dirty="0" smtClean="0">
                <a:latin typeface="supermarket" pitchFamily="2" charset="0"/>
                <a:cs typeface="supermarket" pitchFamily="2" charset="0"/>
              </a:rPr>
              <a:t>กิจกรรม</a:t>
            </a:r>
            <a:r>
              <a:rPr lang="en-US" sz="2400" b="1" dirty="0" smtClean="0">
                <a:latin typeface="supermarket" pitchFamily="2" charset="0"/>
                <a:cs typeface="supermarket" pitchFamily="2" charset="0"/>
              </a:rPr>
              <a:t>: 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สื่อสารข้ามวัฒนธรรม ไทย</a:t>
            </a:r>
            <a:r>
              <a:rPr lang="th-TH" sz="2400" dirty="0">
                <a:latin typeface="supermarket" pitchFamily="2" charset="0"/>
                <a:cs typeface="supermarket" pitchFamily="2" charset="0"/>
              </a:rPr>
              <a:t>-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แขก* (จากวิถีถึงวิธีสู่พิธี</a:t>
            </a:r>
            <a:r>
              <a:rPr lang="th-TH" sz="2400" dirty="0" smtClean="0">
                <a:latin typeface="supermarket" pitchFamily="2" charset="0"/>
                <a:cs typeface="supermarket" pitchFamily="2" charset="0"/>
              </a:rPr>
              <a:t>)</a:t>
            </a:r>
            <a:endParaRPr lang="th-TH" sz="2400" dirty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h-TH" sz="3600" b="1" dirty="0">
                <a:latin typeface="supermarket" pitchFamily="2" charset="0"/>
                <a:cs typeface="supermarket" pitchFamily="2" charset="0"/>
              </a:rPr>
              <a:t>ความคืบหน้าจากการประชุมคณะทางานชุมชน </a:t>
            </a:r>
            <a:br>
              <a:rPr lang="th-TH" sz="3600" b="1" dirty="0">
                <a:latin typeface="supermarket" pitchFamily="2" charset="0"/>
                <a:cs typeface="supermarket" pitchFamily="2" charset="0"/>
              </a:rPr>
            </a:br>
            <a:r>
              <a:rPr lang="th-TH" altLang="ja-JP" sz="2000" b="1" dirty="0">
                <a:latin typeface="supermarket" pitchFamily="2" charset="0"/>
                <a:cs typeface="supermarket" pitchFamily="2" charset="0"/>
              </a:rPr>
              <a:t>(</a:t>
            </a:r>
            <a:r>
              <a:rPr lang="th-TH" sz="2000" b="1" dirty="0">
                <a:latin typeface="supermarket" pitchFamily="2" charset="0"/>
                <a:cs typeface="supermarket" pitchFamily="2" charset="0"/>
              </a:rPr>
              <a:t>สวนสมเด็จย่า-โกดังเซ่งกี่-มัสยิดเซฟี)</a:t>
            </a:r>
            <a:r>
              <a:rPr lang="th-TH" altLang="ja-JP" sz="2000" b="1" dirty="0">
                <a:latin typeface="supermarket" pitchFamily="2" charset="0"/>
                <a:cs typeface="supermarket" pitchFamily="2" charset="0"/>
              </a:rPr>
              <a:t> ครั้งที่ </a:t>
            </a:r>
            <a:r>
              <a:rPr lang="en-US" altLang="ja-JP" sz="2000" b="1" dirty="0">
                <a:latin typeface="supermarket" pitchFamily="2" charset="0"/>
                <a:cs typeface="supermarket" pitchFamily="2" charset="0"/>
              </a:rPr>
              <a:t>1</a:t>
            </a:r>
            <a:endParaRPr lang="th-TH" sz="2000" b="1" dirty="0">
              <a:latin typeface="supermarket" pitchFamily="2" charset="0"/>
              <a:cs typeface="supermark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97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Arrow Connector 44"/>
          <p:cNvCxnSpPr/>
          <p:nvPr/>
        </p:nvCxnSpPr>
        <p:spPr>
          <a:xfrm>
            <a:off x="4896036" y="1340768"/>
            <a:ext cx="0" cy="29929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78177" y="1340768"/>
            <a:ext cx="0" cy="29929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3" idx="2"/>
            <a:endCxn id="46" idx="0"/>
          </p:cNvCxnSpPr>
          <p:nvPr/>
        </p:nvCxnSpPr>
        <p:spPr>
          <a:xfrm>
            <a:off x="7740352" y="1340768"/>
            <a:ext cx="44459" cy="43924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23528" y="3006850"/>
            <a:ext cx="8496944" cy="107022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1295636" y="3222874"/>
            <a:ext cx="2196904" cy="751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3854477" y="3222874"/>
            <a:ext cx="2196904" cy="751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>
            <a:off x="6479552" y="3222874"/>
            <a:ext cx="2196904" cy="751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6475483" y="980728"/>
            <a:ext cx="2529738" cy="36004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3631167" y="980728"/>
            <a:ext cx="2529738" cy="36004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179512" y="980728"/>
            <a:ext cx="2529738" cy="3600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0" y="548680"/>
            <a:ext cx="9144000" cy="37660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2">
                  <a:lumMod val="90000"/>
                </a:schemeClr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0" y="5157192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469571" y="5072741"/>
            <a:ext cx="1382486" cy="2503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836" y="548680"/>
            <a:ext cx="2880320" cy="432048"/>
          </a:xfrm>
        </p:spPr>
        <p:txBody>
          <a:bodyPr>
            <a:normAutofit/>
          </a:bodyPr>
          <a:lstStyle/>
          <a:p>
            <a:pPr algn="l"/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Tangible cultural property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82488" y="548680"/>
            <a:ext cx="288032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Intangible cultural property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512" y="836712"/>
            <a:ext cx="223224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 smtClean="0">
                <a:latin typeface="TH SarabunPSK" pitchFamily="34" charset="-34"/>
                <a:cs typeface="TH SarabunPSK" pitchFamily="34" charset="-34"/>
              </a:rPr>
              <a:t>Workshop 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ปรับปรุงพื้นที่ 6 จุด</a:t>
            </a:r>
            <a:endParaRPr lang="en-US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91880" y="764704"/>
            <a:ext cx="2983603" cy="802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เวิร์ค</a:t>
            </a:r>
            <a:r>
              <a:rPr lang="th-TH" sz="1800" b="1" dirty="0" err="1" smtClean="0">
                <a:latin typeface="TH SarabunPSK" pitchFamily="34" charset="-34"/>
                <a:cs typeface="TH SarabunPSK" pitchFamily="34" charset="-34"/>
              </a:rPr>
              <a:t>ชอป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 smtClean="0">
                <a:latin typeface="TH SarabunPSK" pitchFamily="34" charset="-34"/>
                <a:cs typeface="TH SarabunPSK" pitchFamily="34" charset="-34"/>
              </a:rPr>
              <a:t>“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ฝันใหญ่ในซอยเล็ก</a:t>
            </a:r>
            <a:r>
              <a:rPr lang="en-US" sz="1800" b="1" dirty="0" smtClean="0">
                <a:latin typeface="TH SarabunPSK" pitchFamily="34" charset="-34"/>
                <a:cs typeface="TH SarabunPSK" pitchFamily="34" charset="-34"/>
              </a:rPr>
              <a:t>”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 ครั้งที่ </a:t>
            </a:r>
            <a:r>
              <a:rPr lang="en-US" sz="1800" b="1" dirty="0" smtClean="0">
                <a:latin typeface="TH SarabunPSK" pitchFamily="34" charset="-34"/>
                <a:cs typeface="TH SarabunPSK" pitchFamily="34" charset="-34"/>
              </a:rPr>
              <a:t>3-4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732239" y="836712"/>
            <a:ext cx="2272981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18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tbcf</a:t>
            </a:r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 </a:t>
            </a:r>
            <a:r>
              <a:rPr lang="th-TH" sz="1800" b="1" dirty="0" err="1" smtClean="0">
                <a:latin typeface="TH SarabunPSK" pitchFamily="34" charset="-34"/>
                <a:cs typeface="TH SarabunPSK" pitchFamily="34" charset="-34"/>
              </a:rPr>
              <a:t>ละคอน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หุ่น สายเสมา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02484" y="1960741"/>
            <a:ext cx="4013532" cy="532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อ.ธเนศ, อ.นัทวุฒิ, อ.แอนนี่, อ.แทน, </a:t>
            </a:r>
            <a:endParaRPr lang="en-US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คุณวศินบุรี (งานกระเบิ้อง)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928625" y="1268760"/>
            <a:ext cx="2307671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Coordinator: 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คุณ</a:t>
            </a:r>
            <a:r>
              <a:rPr lang="th-TH" sz="1800" dirty="0" err="1" smtClean="0">
                <a:latin typeface="TH SarabunPSK" pitchFamily="34" charset="-34"/>
                <a:cs typeface="TH SarabunPSK" pitchFamily="34" charset="-34"/>
              </a:rPr>
              <a:t>นันท์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/ 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คุณแอน</a:t>
            </a:r>
          </a:p>
          <a:p>
            <a:pPr algn="l"/>
            <a:r>
              <a:rPr lang="th-TH" sz="1800" dirty="0" err="1" smtClean="0">
                <a:latin typeface="TH SarabunPSK" pitchFamily="34" charset="-34"/>
                <a:cs typeface="TH SarabunPSK" pitchFamily="34" charset="-34"/>
              </a:rPr>
              <a:t>มลธ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เล็ก ประไพ วิริยะพันธุ์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 ศูนย์ข้อมูล</a:t>
            </a:r>
            <a:r>
              <a:rPr lang="th-TH" sz="1800" dirty="0" err="1" smtClean="0">
                <a:latin typeface="TH SarabunPSK" pitchFamily="34" charset="-34"/>
                <a:cs typeface="TH SarabunPSK" pitchFamily="34" charset="-34"/>
              </a:rPr>
              <a:t>ปวศ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ธนบุรี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4706" y="1338010"/>
            <a:ext cx="1497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Coordinator: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อ.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แทน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04706" y="1700809"/>
            <a:ext cx="139502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 smtClean="0">
                <a:latin typeface="TH SarabunPSK" pitchFamily="34" charset="-34"/>
                <a:cs typeface="TH SarabunPSK" pitchFamily="34" charset="-34"/>
              </a:rPr>
              <a:t>Design/Creativity</a:t>
            </a:r>
            <a:endParaRPr lang="en-US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04706" y="2348880"/>
            <a:ext cx="2571150" cy="606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การมีส่วนร่วม / สื่อสาร / เล่นกับเด็ก</a:t>
            </a:r>
            <a:endParaRPr lang="en-US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02484" y="2636912"/>
            <a:ext cx="279005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</a:t>
            </a:r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ปิ่น ครุศิลป์ จุฬาฯ </a:t>
            </a:r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</a:t>
            </a:r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เดียวช่วย</a:t>
            </a:r>
            <a:r>
              <a:rPr lang="en-US" sz="18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cf</a:t>
            </a:r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 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23528" y="4333746"/>
            <a:ext cx="705678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3528" y="4684494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i="1" dirty="0" smtClean="0">
                <a:latin typeface="TH SarabunPSK" pitchFamily="34" charset="-34"/>
                <a:cs typeface="TH SarabunPSK" pitchFamily="34" charset="-34"/>
              </a:rPr>
              <a:t>เด็ก </a:t>
            </a:r>
            <a:r>
              <a:rPr lang="en-US" i="1" dirty="0" smtClean="0">
                <a:latin typeface="TH SarabunPSK" pitchFamily="34" charset="-34"/>
                <a:cs typeface="TH SarabunPSK" pitchFamily="34" charset="-34"/>
              </a:rPr>
              <a:t>ABAC) Aida – Lilly – </a:t>
            </a:r>
            <a:r>
              <a:rPr lang="en-US" i="1" dirty="0" err="1" smtClean="0">
                <a:latin typeface="TH SarabunPSK" pitchFamily="34" charset="-34"/>
                <a:cs typeface="TH SarabunPSK" pitchFamily="34" charset="-34"/>
              </a:rPr>
              <a:t>Suebpong</a:t>
            </a:r>
            <a:r>
              <a:rPr lang="en-US" i="1" dirty="0" smtClean="0">
                <a:latin typeface="TH SarabunPSK" pitchFamily="34" charset="-34"/>
                <a:cs typeface="TH SarabunPSK" pitchFamily="34" charset="-34"/>
              </a:rPr>
              <a:t> – </a:t>
            </a:r>
            <a:r>
              <a:rPr lang="en-US" i="1" dirty="0" err="1" smtClean="0">
                <a:latin typeface="TH SarabunPSK" pitchFamily="34" charset="-34"/>
                <a:cs typeface="TH SarabunPSK" pitchFamily="34" charset="-34"/>
              </a:rPr>
              <a:t>Mongkol</a:t>
            </a:r>
            <a:r>
              <a:rPr lang="en-US" i="1" dirty="0" smtClean="0">
                <a:latin typeface="TH SarabunPSK" pitchFamily="34" charset="-34"/>
                <a:cs typeface="TH SarabunPSK" pitchFamily="34" charset="-34"/>
              </a:rPr>
              <a:t> + </a:t>
            </a:r>
            <a:r>
              <a:rPr lang="th-TH" i="1" dirty="0" smtClean="0">
                <a:latin typeface="TH SarabunPSK" pitchFamily="34" charset="-34"/>
                <a:cs typeface="TH SarabunPSK" pitchFamily="34" charset="-34"/>
              </a:rPr>
              <a:t>ปี 4</a:t>
            </a:r>
            <a:endParaRPr lang="en-US" i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95536" y="3356992"/>
            <a:ext cx="288032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Workshop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331640" y="3356991"/>
            <a:ext cx="978290" cy="545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เด็กนักเรียน</a:t>
            </a:r>
          </a:p>
          <a:p>
            <a:pPr algn="l"/>
            <a:r>
              <a:rPr lang="en-US" sz="14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14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Tbcf</a:t>
            </a:r>
            <a:r>
              <a:rPr lang="en-US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 </a:t>
            </a:r>
            <a:endParaRPr lang="th-TH" sz="1400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วัน</a:t>
            </a:r>
            <a:r>
              <a:rPr lang="en-US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เวลา</a:t>
            </a:r>
            <a:endParaRPr lang="en-US" sz="14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382567" y="3222874"/>
            <a:ext cx="1502259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รร.สตรีวุฒิฯ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382567" y="3541961"/>
            <a:ext cx="1502259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รร.บำรุงวิชา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849428" y="3284984"/>
            <a:ext cx="2306748" cy="617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เยาวชนในพื้นที่</a:t>
            </a:r>
          </a:p>
          <a:p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ย่านกะดีจีน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คลองสาน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6479552" y="3244032"/>
            <a:ext cx="2196904" cy="617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นักศึกษา</a:t>
            </a:r>
          </a:p>
          <a:p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จากเครือข่ายประชาคม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/ 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ผู้ที่สนใจ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406880" y="4946037"/>
            <a:ext cx="288032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Product outcome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678177" y="5053826"/>
            <a:ext cx="0" cy="6012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896036" y="5053826"/>
            <a:ext cx="0" cy="6012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itle 1"/>
          <p:cNvSpPr txBox="1">
            <a:spLocks/>
          </p:cNvSpPr>
          <p:nvPr/>
        </p:nvSpPr>
        <p:spPr>
          <a:xfrm>
            <a:off x="0" y="113251"/>
            <a:ext cx="920397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Model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โครงสร้างกิจกรรม งานสนั่น</a:t>
            </a:r>
            <a:r>
              <a:rPr lang="th-TH" sz="2400" b="1" dirty="0" err="1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ซอยส์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ครั้ง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สวนสมเด็จย่า-โกดังเซ่งกี่-มัสยิดเซฟี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24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64288" y="5733256"/>
            <a:ext cx="1241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การแสดง 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tbcf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en-US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202232" y="764704"/>
            <a:ext cx="4674024" cy="0"/>
            <a:chOff x="2202232" y="764704"/>
            <a:chExt cx="4674024" cy="0"/>
          </a:xfrm>
        </p:grpSpPr>
        <p:cxnSp>
          <p:nvCxnSpPr>
            <p:cNvPr id="48" name="Straight Arrow Connector 47"/>
            <p:cNvCxnSpPr/>
            <p:nvPr/>
          </p:nvCxnSpPr>
          <p:spPr>
            <a:xfrm>
              <a:off x="4139952" y="764704"/>
              <a:ext cx="273630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H="1">
              <a:off x="2202232" y="764704"/>
              <a:ext cx="193772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Rectangle 57"/>
          <p:cNvSpPr/>
          <p:nvPr/>
        </p:nvSpPr>
        <p:spPr>
          <a:xfrm>
            <a:off x="323528" y="4342415"/>
            <a:ext cx="7056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 smtClean="0">
                <a:latin typeface="TH SarabunPSK" pitchFamily="34" charset="-34"/>
                <a:cs typeface="TH SarabunPSK" pitchFamily="34" charset="-34"/>
              </a:rPr>
              <a:t>TEAM PRODUCTION</a:t>
            </a:r>
            <a:endParaRPr lang="en-US" sz="2000" b="1" i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9" name="Left Brace 58"/>
          <p:cNvSpPr/>
          <p:nvPr/>
        </p:nvSpPr>
        <p:spPr>
          <a:xfrm>
            <a:off x="2202233" y="3356992"/>
            <a:ext cx="209528" cy="43204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4211960" y="5729741"/>
            <a:ext cx="2350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นิทรรศการ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หนังสือ, แผนที่, ป้าย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66056" y="5729741"/>
            <a:ext cx="4045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นิทรรศการ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แผนที่, โมเดล(พับ)กระดาษ, ป้าย,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QR Code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On site: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โมเดล, ป้าย,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QR Code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,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Street furniture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แบบ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ขนาดจริง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จำลองโดยใช้ไม้คอนวูด, ทาสีกำแพง, 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Vertical green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Rectangle 48"/>
          <p:cNvSpPr/>
          <p:nvPr/>
        </p:nvSpPr>
        <p:spPr>
          <a:xfrm rot="16200000">
            <a:off x="-98504" y="212443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Expert/Specialist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0" y="1700809"/>
            <a:ext cx="914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0" y="2959380"/>
            <a:ext cx="914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987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Arrow Connector 35"/>
          <p:cNvCxnSpPr/>
          <p:nvPr/>
        </p:nvCxnSpPr>
        <p:spPr>
          <a:xfrm>
            <a:off x="7817633" y="1700808"/>
            <a:ext cx="0" cy="15892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2569854" y="2209939"/>
            <a:ext cx="1617751" cy="6435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539552" y="1705883"/>
            <a:ext cx="1584176" cy="158417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extBox 8"/>
          <p:cNvSpPr txBox="1"/>
          <p:nvPr/>
        </p:nvSpPr>
        <p:spPr>
          <a:xfrm>
            <a:off x="912294" y="2236361"/>
            <a:ext cx="8386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ชุมชน</a:t>
            </a:r>
            <a:endParaRPr lang="th-TH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0678" y="2209939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อ.แต้ก/อ.ป๊อป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262606" y="2497971"/>
            <a:ext cx="22322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69854" y="2484125"/>
            <a:ext cx="161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ดำเนินการประสานงาน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638870" y="0"/>
            <a:ext cx="0" cy="685800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32376" y="0"/>
            <a:ext cx="0" cy="685800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6688832" y="2042036"/>
            <a:ext cx="2995736" cy="11521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 smtClean="0">
                <a:latin typeface="TH SarabunPSK" pitchFamily="34" charset="-34"/>
                <a:cs typeface="TH SarabunPSK" pitchFamily="34" charset="-34"/>
              </a:rPr>
              <a:t>Coordinator: 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คุณ</a:t>
            </a:r>
            <a:r>
              <a:rPr lang="th-TH" sz="1800" b="1" dirty="0" err="1" smtClean="0">
                <a:latin typeface="TH SarabunPSK" pitchFamily="34" charset="-34"/>
                <a:cs typeface="TH SarabunPSK" pitchFamily="34" charset="-34"/>
              </a:rPr>
              <a:t>นันท์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 smtClean="0">
                <a:latin typeface="TH SarabunPSK" pitchFamily="34" charset="-34"/>
                <a:cs typeface="TH SarabunPSK" pitchFamily="34" charset="-34"/>
              </a:rPr>
              <a:t>/ </a:t>
            </a:r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คุณแอน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82634" y="3290059"/>
            <a:ext cx="3724501" cy="12097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TextBox 20"/>
          <p:cNvSpPr txBox="1"/>
          <p:nvPr/>
        </p:nvSpPr>
        <p:spPr>
          <a:xfrm>
            <a:off x="6151800" y="3407489"/>
            <a:ext cx="1161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38870" y="4954421"/>
            <a:ext cx="209350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Team Production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55575" y="5589240"/>
            <a:ext cx="7920881" cy="58071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755577" y="5694929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สนั่นซอยส์ ครั้งที่ </a:t>
            </a:r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3 วันที่ 1 กุมภาพันธ์ 2557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744885" y="2433434"/>
            <a:ext cx="1973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มลธ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เล็ก ประไพ วิริยะพันธุ์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ศูนย์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ข้อมูลปวศ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ธนบุรี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438318" y="3645024"/>
            <a:ext cx="2571150" cy="606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การมีส่วนร่วม / สื่อสาร / เล่นกับเด็ก</a:t>
            </a:r>
            <a:endParaRPr lang="en-US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5436096" y="3933056"/>
            <a:ext cx="279005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</a:t>
            </a:r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ปิ่น ครุศิลป์ จุฬาฯ </a:t>
            </a:r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</a:t>
            </a:r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เดียวช่วย</a:t>
            </a:r>
            <a:r>
              <a:rPr lang="en-US" sz="18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cf</a:t>
            </a:r>
            <a:r>
              <a:rPr lang="en-US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 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4" name="Straight Arrow Connector 33"/>
          <p:cNvCxnSpPr>
            <a:stCxn id="5" idx="4"/>
          </p:cNvCxnSpPr>
          <p:nvPr/>
        </p:nvCxnSpPr>
        <p:spPr>
          <a:xfrm>
            <a:off x="5657393" y="2060848"/>
            <a:ext cx="0" cy="12292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695799" y="2039119"/>
            <a:ext cx="1670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H SarabunPSK" pitchFamily="34" charset="-34"/>
                <a:cs typeface="TH SarabunPSK" pitchFamily="34" charset="-34"/>
              </a:rPr>
              <a:t>Coordinator: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คุณแทน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692902" y="2579271"/>
            <a:ext cx="4013532" cy="532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อ.ธเนศ, อ.นัทวุฒิ, อ.แอนนี่, 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คุณวศินบุรี (งานกระเบิ้อง)</a:t>
            </a:r>
            <a:endParaRPr lang="en-US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4695124" y="2319339"/>
            <a:ext cx="139502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 smtClean="0">
                <a:latin typeface="TH SarabunPSK" pitchFamily="34" charset="-34"/>
                <a:cs typeface="TH SarabunPSK" pitchFamily="34" charset="-34"/>
              </a:rPr>
              <a:t>Design/Creativity</a:t>
            </a:r>
            <a:endParaRPr lang="en-US" sz="18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1331639" y="3290059"/>
            <a:ext cx="0" cy="22991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657393" y="4499828"/>
            <a:ext cx="0" cy="48878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endCxn id="22" idx="3"/>
          </p:cNvCxnSpPr>
          <p:nvPr/>
        </p:nvCxnSpPr>
        <p:spPr>
          <a:xfrm rot="10800000" flipV="1">
            <a:off x="6732375" y="4499827"/>
            <a:ext cx="1085260" cy="639260"/>
          </a:xfrm>
          <a:prstGeom prst="bentConnector3">
            <a:avLst>
              <a:gd name="adj1" fmla="val 85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076056" y="5323753"/>
            <a:ext cx="0" cy="2654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145073" y="5323753"/>
            <a:ext cx="0" cy="2654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>
            <a:stCxn id="11" idx="2"/>
          </p:cNvCxnSpPr>
          <p:nvPr/>
        </p:nvCxnSpPr>
        <p:spPr>
          <a:xfrm rot="5400000">
            <a:off x="1634097" y="2695016"/>
            <a:ext cx="1586192" cy="1903074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 rot="16200000">
            <a:off x="169015" y="4161240"/>
            <a:ext cx="2130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ชุมชนเตรียมเอง เช่นอาหารและอื่นๆ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5076056" y="6169950"/>
            <a:ext cx="0" cy="2654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6145073" y="6169950"/>
            <a:ext cx="0" cy="2654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55576" y="6435437"/>
            <a:ext cx="792088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Product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ที่หลงเหลือ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?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itle 1"/>
          <p:cNvSpPr txBox="1">
            <a:spLocks/>
          </p:cNvSpPr>
          <p:nvPr/>
        </p:nvSpPr>
        <p:spPr>
          <a:xfrm>
            <a:off x="0" y="113251"/>
            <a:ext cx="920397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Model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โครงสร้างกิจกรรม งานสนั่น</a:t>
            </a:r>
            <a:r>
              <a:rPr lang="th-TH" sz="2400" b="1" dirty="0" err="1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ซอยส์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ครั้ง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สวนสมเด็จย่า-โกดังเซ่งกี่-มัสยิดเซฟี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24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Oval 3"/>
          <p:cNvSpPr/>
          <p:nvPr/>
        </p:nvSpPr>
        <p:spPr>
          <a:xfrm>
            <a:off x="7025545" y="476672"/>
            <a:ext cx="1584176" cy="158417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Oval 4"/>
          <p:cNvSpPr/>
          <p:nvPr/>
        </p:nvSpPr>
        <p:spPr>
          <a:xfrm>
            <a:off x="4865305" y="476672"/>
            <a:ext cx="1584176" cy="158417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4931874" y="1007150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ทีมกายภาพ</a:t>
            </a:r>
            <a:endParaRPr lang="th-TH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4795" y="1007150"/>
            <a:ext cx="2005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ทีมประวัติศาสตร์</a:t>
            </a:r>
            <a:endParaRPr lang="th-TH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207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C:\Users\Patiyodsu\Desktop\DSC_01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646611"/>
            <a:ext cx="9130432" cy="513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19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Lenovo\Desktop\กะดีจีน_งานพลอย\tive\tiveกะดีจีน\T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11297"/>
            <a:ext cx="9144000" cy="584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Lenovo\Desktop\กะดีจีน_งานพลอย\tive\tiveกะดีจีน\T8-B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0" y="0"/>
            <a:ext cx="3124200" cy="199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69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381"/>
            <a:ext cx="8229600" cy="1143000"/>
          </a:xfrm>
        </p:spPr>
        <p:txBody>
          <a:bodyPr/>
          <a:lstStyle/>
          <a:p>
            <a:r>
              <a:rPr lang="en-US" dirty="0" smtClean="0"/>
              <a:t>Workshop Structure</a:t>
            </a:r>
            <a:endParaRPr lang="th-TH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1190193"/>
            <a:ext cx="3682752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WS#1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มรดกสถาปัตยกรรม</a:t>
            </a:r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5877272"/>
            <a:ext cx="3682752" cy="10081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Tx/>
              <a:buChar char="-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ป้ายไวนิล </a:t>
            </a:r>
          </a:p>
          <a:p>
            <a:pPr marL="342900" indent="-342900" algn="l">
              <a:buFontTx/>
              <a:buChar char="-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โมเดลกระดาษ</a:t>
            </a:r>
          </a:p>
          <a:p>
            <a:pPr marL="342900" indent="-342900" algn="l">
              <a:buFontTx/>
              <a:buChar char="-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แผนที่เส้นทาง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23528" y="5625244"/>
            <a:ext cx="1513181" cy="3960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นิทรรศการ</a:t>
            </a:r>
            <a:endParaRPr lang="th-TH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Oval 7"/>
          <p:cNvSpPr/>
          <p:nvPr/>
        </p:nvSpPr>
        <p:spPr>
          <a:xfrm>
            <a:off x="7668344" y="-387424"/>
            <a:ext cx="1584176" cy="158417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extBox 8"/>
          <p:cNvSpPr txBox="1"/>
          <p:nvPr/>
        </p:nvSpPr>
        <p:spPr>
          <a:xfrm>
            <a:off x="7734913" y="143054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ทีมกายภาพ</a:t>
            </a:r>
            <a:endParaRPr lang="th-TH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558924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ight Brace 13"/>
          <p:cNvSpPr/>
          <p:nvPr/>
        </p:nvSpPr>
        <p:spPr>
          <a:xfrm>
            <a:off x="1744113" y="6291742"/>
            <a:ext cx="185192" cy="327759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t"/>
          <a:lstStyle/>
          <a:p>
            <a:pPr algn="ctr"/>
            <a:endParaRPr lang="th-TH" sz="140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896647" y="6279321"/>
            <a:ext cx="1719032" cy="571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QR CODE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162880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5424" y="5445224"/>
            <a:ext cx="793807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OUTCOME</a:t>
            </a:r>
            <a:endParaRPr lang="th-TH" sz="1100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50573" y="1752294"/>
            <a:ext cx="3168352" cy="36929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กระบวนการ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ผู้รู้เล่าเรื่องตึกเก่าให้แก่เด็กๆที่เข้าร่วมโครงการ แล้วร่วมเติมสีสรรค์ลงในโมเดลกระดาษที่เตรียมไว้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(ถ่ายรูปเก็บไว้ – โมเดลต่อเป็นบ้านแล้วเอากลับบ้าน)</a:t>
            </a:r>
          </a:p>
          <a:p>
            <a:pPr algn="l"/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ผู้เข้าร่วม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คนเล่าเรื่อง </a:t>
            </a:r>
            <a:r>
              <a:rPr lang="th-TH" sz="1800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(เล่ารวมๆแล้วแยกย้าย</a:t>
            </a:r>
            <a:r>
              <a:rPr lang="en-US" sz="1800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r>
              <a:rPr lang="th-TH" sz="1800" b="1" i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นักเรียนในพื้นที่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นักศึกษา (เก็บข้อมูล/อำนวยความสะดวก)</a:t>
            </a:r>
          </a:p>
          <a:p>
            <a:pPr algn="l"/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อุปกรณ์วันงาน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เตรียมแผ่นกระดาษพร้อมแบบโมเดล บนกระดาษ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A3 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ขนาด 120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grams</a:t>
            </a:r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สีเทียน ดินสอ กรรไกร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สเปรย์กันน้ำ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Clear</a:t>
            </a:r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6" name="Picture 2" descr="L:\4 UDDC\02 Silp In Soi 5\exh\exh-draft-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3" y="1768166"/>
            <a:ext cx="5675688" cy="374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4052161" y="5700424"/>
            <a:ext cx="3682752" cy="10081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อาคารที่ถูกเลือก 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(มีองค์ประกอบที่ง่ายสำหรับทำความเข้าใจ)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1. บ้าน</a:t>
            </a: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วงศ์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อารยะ	2. โรงเกลือ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3. โกดังเซ่งกี่		4. มัสยิดเซฟี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  <a:p>
            <a:pPr algn="l"/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marL="342900" indent="-342900" algn="l">
              <a:buFont typeface="+mj-lt"/>
              <a:buAutoNum type="arabicPeriod"/>
            </a:pP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98375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23528" y="1190193"/>
            <a:ext cx="7128792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WS#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สร้าง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Node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และเส้นทาง 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* (สามารถ </a:t>
            </a:r>
            <a:r>
              <a:rPr lang="en-US" sz="1400" dirty="0" smtClean="0">
                <a:latin typeface="TH SarabunPSK" pitchFamily="34" charset="-34"/>
                <a:cs typeface="TH SarabunPSK" pitchFamily="34" charset="-34"/>
              </a:rPr>
              <a:t>integrate 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กับงานคุณวศินบุรี </a:t>
            </a:r>
            <a:r>
              <a:rPr lang="en-US" sz="1400" dirty="0" smtClean="0">
                <a:latin typeface="TH SarabunPSK" pitchFamily="34" charset="-34"/>
                <a:cs typeface="TH SarabunPSK" pitchFamily="34" charset="-34"/>
              </a:rPr>
              <a:t>? 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) 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381"/>
            <a:ext cx="8229600" cy="1143000"/>
          </a:xfrm>
        </p:spPr>
        <p:txBody>
          <a:bodyPr/>
          <a:lstStyle/>
          <a:p>
            <a:r>
              <a:rPr lang="en-US" dirty="0" smtClean="0"/>
              <a:t>Workshop Structure</a:t>
            </a:r>
            <a:endParaRPr lang="th-TH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5877272"/>
            <a:ext cx="8784976" cy="10081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Tx/>
              <a:buChar char="-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สีทาลงบนพื้น+ผนัง / หรือ </a:t>
            </a: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สติ้ก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เกอร์ติด* (สำหรับ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Worst-Case</a:t>
            </a:r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 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Scenario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)      - ป้ายบอกเส้นทางภาพรวม หรือ แผ่นพับ </a:t>
            </a:r>
            <a:r>
              <a:rPr lang="th-TH" sz="18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(จำนวน</a:t>
            </a:r>
            <a:r>
              <a:rPr lang="en-US" sz="18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r>
              <a:rPr lang="th-TH" sz="18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marL="342900" indent="-342900" algn="l">
              <a:buFontTx/>
              <a:buChar char="-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โมเดล</a:t>
            </a:r>
          </a:p>
          <a:p>
            <a:pPr marL="342900" indent="-342900" algn="l">
              <a:buFontTx/>
              <a:buChar char="-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ป้ายรายละเอียด + </a:t>
            </a:r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QR CODE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  <a:p>
            <a:pPr algn="l"/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23528" y="5625244"/>
            <a:ext cx="1513181" cy="3960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นิทรรศการ</a:t>
            </a:r>
            <a:endParaRPr lang="th-TH" sz="1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Oval 7"/>
          <p:cNvSpPr/>
          <p:nvPr/>
        </p:nvSpPr>
        <p:spPr>
          <a:xfrm>
            <a:off x="7668344" y="-387424"/>
            <a:ext cx="1584176" cy="158417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extBox 8"/>
          <p:cNvSpPr txBox="1"/>
          <p:nvPr/>
        </p:nvSpPr>
        <p:spPr>
          <a:xfrm>
            <a:off x="7734913" y="143054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ทีมกายภาพ</a:t>
            </a:r>
            <a:endParaRPr lang="th-TH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558924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0" y="162880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5424" y="5445224"/>
            <a:ext cx="793807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OUTCOME</a:t>
            </a:r>
            <a:endParaRPr lang="th-TH" sz="1100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50572" y="1752294"/>
            <a:ext cx="4221428" cy="382373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กระบวนการ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ทาสี(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?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)/วาด(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?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)/ออกแบบ(</a:t>
            </a:r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?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) ลวดลายลายพื้น/หรือห้อย บริเวณพื้นที่ที่มีความสำคัญหรือมีลักษณะเด่นทางกายภาพของย่านที่มีความน่าสนใจ เพื่อสร้างเส้นทางเชื่อมโยงย่านโดยรอบ ซึ่ง</a:t>
            </a: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ประกอบด้วย</a:t>
            </a:r>
          </a:p>
          <a:p>
            <a:pPr marL="342900" indent="-342900" algn="l">
              <a:buAutoNum type="arabicPeriod"/>
            </a:pP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หน้ามัสยิดกุลวติล – บ้านวงศ์อารยะ</a:t>
            </a:r>
          </a:p>
          <a:p>
            <a:pPr marL="342900" indent="-342900" algn="l">
              <a:buAutoNum type="arabicPeriod"/>
            </a:pP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สามแยกร้านขายของ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ชำ</a:t>
            </a:r>
          </a:p>
          <a:p>
            <a:pPr marL="342900" indent="-342900" algn="l">
              <a:buAutoNum type="arabicPeriod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โรงเกลือ</a:t>
            </a:r>
          </a:p>
          <a:p>
            <a:pPr marL="342900" indent="-342900" algn="l">
              <a:buAutoNum type="arabicPeriod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ริมน้ำ  - ก) ศาลเจ้า, ข) มุมมองมัสยิดเซฟี, ค) ด้านหลังโกดังเซ่งกี่</a:t>
            </a:r>
          </a:p>
          <a:p>
            <a:pPr marL="342900" indent="-342900" algn="l">
              <a:buAutoNum type="arabicPeriod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สี่แยกกลุ่มบ้านคหบดี</a:t>
            </a:r>
          </a:p>
          <a:p>
            <a:pPr marL="342900" indent="-342900" algn="l">
              <a:buAutoNum type="arabicPeriod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ทางแคบเข้ามัดยิดเซฟี... * (ที่ส่วนบุคคล)</a:t>
            </a:r>
          </a:p>
          <a:p>
            <a:pPr marL="342900" indent="-342900" algn="l">
              <a:buAutoNum type="arabicPeriod"/>
            </a:pPr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กลั่นกรองลวดลายบน+ ไอเดียการใช้งานในพื้นที่ ที่เด็กๆวาด นำมา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Simplified 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เพื่อนำไปออกแบบ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Street Furniture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/อุปกรณ์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ตามจุดต่างๆ เพื่อจัดแสดงในวันงาน และพัฒนาแบบต่อไป</a:t>
            </a:r>
          </a:p>
          <a:p>
            <a:pPr algn="l"/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โดยในขั้นแรกให้นำเสนอในรูปแบบของโมเดล หุ่นจำลอง และภาพ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Perspective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 ก่อน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159424" y="1761693"/>
            <a:ext cx="4077411" cy="50885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ผู้เข้าร่วม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คนเล่าเรื่อง.. ความสำคัญของพื้นที่ </a:t>
            </a:r>
            <a:r>
              <a:rPr lang="th-TH" sz="2000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(เล่ารวมๆแล้วแยกย้าย</a:t>
            </a:r>
            <a:r>
              <a:rPr lang="en-US" sz="2000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?</a:t>
            </a:r>
            <a:r>
              <a:rPr lang="th-TH" sz="2000" b="1" i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2400" b="1" i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นักเรียนในพื้นที่</a:t>
            </a: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นักศึกษา (เก็บข้อมูลเพื่อนำมาออกแบบ)</a:t>
            </a:r>
          </a:p>
          <a:p>
            <a:pPr algn="l"/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อุปกรณ์วันงาน</a:t>
            </a:r>
          </a:p>
          <a:p>
            <a:pPr algn="l"/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ชอล์ก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สี (หรือสีอื่น)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กระดาษ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ร่าง</a:t>
            </a:r>
          </a:p>
          <a:p>
            <a:pPr algn="l"/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สเปรย์กันน้ำ </a:t>
            </a: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Clear</a:t>
            </a:r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algn="l"/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...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  <a:p>
            <a:pPr algn="l"/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4860032" y="4532557"/>
            <a:ext cx="4248472" cy="9126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1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*ฝากคำถาม  สำหรับพื้นที่สาธารณะ เช่นบริเวณทางเดินริมน้ำสามารถทาสีบนพื้นได้หรือไม่อย่างไรครับ</a:t>
            </a:r>
            <a:endParaRPr lang="th-TH" sz="18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39499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0" y="113251"/>
            <a:ext cx="920397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Model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โครงสร้างกิจกรรม งานสนั่น</a:t>
            </a:r>
            <a:r>
              <a:rPr lang="th-TH" sz="2400" b="1" dirty="0" err="1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ซอยส์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ครั้ง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สวนสมเด็จย่า-โกดังเซ่งกี่-มัสยิดเซฟี</a:t>
            </a:r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24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18597" y="864146"/>
            <a:ext cx="3310135" cy="747514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WORKSHOP</a:t>
            </a:r>
            <a:endParaRPr lang="th-TH" sz="2800" dirty="0"/>
          </a:p>
        </p:txBody>
      </p:sp>
      <p:sp>
        <p:nvSpPr>
          <p:cNvPr id="52" name="Title 2"/>
          <p:cNvSpPr txBox="1">
            <a:spLocks/>
          </p:cNvSpPr>
          <p:nvPr/>
        </p:nvSpPr>
        <p:spPr>
          <a:xfrm>
            <a:off x="0" y="864146"/>
            <a:ext cx="3310135" cy="747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h-TH" sz="3200" dirty="0"/>
          </a:p>
        </p:txBody>
      </p:sp>
      <p:sp>
        <p:nvSpPr>
          <p:cNvPr id="54" name="Title 2"/>
          <p:cNvSpPr txBox="1">
            <a:spLocks/>
          </p:cNvSpPr>
          <p:nvPr/>
        </p:nvSpPr>
        <p:spPr>
          <a:xfrm>
            <a:off x="2861389" y="864146"/>
            <a:ext cx="3310135" cy="747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EXHIBITION</a:t>
            </a:r>
            <a:endParaRPr lang="th-TH" sz="3200" dirty="0"/>
          </a:p>
        </p:txBody>
      </p:sp>
      <p:sp>
        <p:nvSpPr>
          <p:cNvPr id="63" name="Title 2"/>
          <p:cNvSpPr txBox="1">
            <a:spLocks/>
          </p:cNvSpPr>
          <p:nvPr/>
        </p:nvSpPr>
        <p:spPr>
          <a:xfrm>
            <a:off x="5828035" y="864146"/>
            <a:ext cx="3310135" cy="747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 smtClean="0"/>
              <a:t>EVENT</a:t>
            </a:r>
            <a:endParaRPr lang="th-TH" sz="3200" dirty="0"/>
          </a:p>
        </p:txBody>
      </p:sp>
      <p:sp>
        <p:nvSpPr>
          <p:cNvPr id="26" name="Rectangle 25"/>
          <p:cNvSpPr/>
          <p:nvPr/>
        </p:nvSpPr>
        <p:spPr>
          <a:xfrm>
            <a:off x="2815900" y="1584226"/>
            <a:ext cx="3484292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5" name="Rectangle 64"/>
          <p:cNvSpPr/>
          <p:nvPr/>
        </p:nvSpPr>
        <p:spPr>
          <a:xfrm>
            <a:off x="-26093" y="1584226"/>
            <a:ext cx="2859482" cy="43204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6" name="Rectangle 65"/>
          <p:cNvSpPr/>
          <p:nvPr/>
        </p:nvSpPr>
        <p:spPr>
          <a:xfrm>
            <a:off x="6300192" y="1584226"/>
            <a:ext cx="2843808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4" name="Title 2"/>
          <p:cNvSpPr txBox="1">
            <a:spLocks/>
          </p:cNvSpPr>
          <p:nvPr/>
        </p:nvSpPr>
        <p:spPr>
          <a:xfrm>
            <a:off x="5652120" y="1412776"/>
            <a:ext cx="3310135" cy="747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>
                <a:solidFill>
                  <a:schemeClr val="bg1"/>
                </a:solidFill>
              </a:rPr>
              <a:t>1 </a:t>
            </a:r>
            <a:r>
              <a:rPr lang="en-US" sz="1800" b="1" dirty="0" smtClean="0">
                <a:solidFill>
                  <a:schemeClr val="bg1"/>
                </a:solidFill>
              </a:rPr>
              <a:t>FEB 2013</a:t>
            </a:r>
            <a:endParaRPr lang="th-TH" sz="1800" b="1" dirty="0">
              <a:solidFill>
                <a:schemeClr val="bg1"/>
              </a:solidFill>
            </a:endParaRPr>
          </a:p>
        </p:txBody>
      </p:sp>
      <p:sp>
        <p:nvSpPr>
          <p:cNvPr id="67" name="Title 2"/>
          <p:cNvSpPr txBox="1">
            <a:spLocks/>
          </p:cNvSpPr>
          <p:nvPr/>
        </p:nvSpPr>
        <p:spPr>
          <a:xfrm>
            <a:off x="755576" y="1412776"/>
            <a:ext cx="3310135" cy="747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 smtClean="0">
                <a:solidFill>
                  <a:schemeClr val="bg1"/>
                </a:solidFill>
              </a:rPr>
              <a:t>17 JAN</a:t>
            </a:r>
            <a:r>
              <a:rPr lang="th-TH" sz="1800" b="1" dirty="0" smtClean="0">
                <a:solidFill>
                  <a:schemeClr val="bg1"/>
                </a:solidFill>
              </a:rPr>
              <a:t>  </a:t>
            </a:r>
            <a:r>
              <a:rPr lang="en-US" sz="1800" b="1" dirty="0" smtClean="0">
                <a:solidFill>
                  <a:schemeClr val="bg1"/>
                </a:solidFill>
              </a:rPr>
              <a:t>2013</a:t>
            </a:r>
            <a:endParaRPr lang="th-TH" sz="1800" b="1" dirty="0">
              <a:solidFill>
                <a:schemeClr val="bg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907704" y="1237903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33389" y="1381919"/>
            <a:ext cx="0" cy="8503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907704" y="2317254"/>
            <a:ext cx="1584176" cy="158417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Oval 20"/>
          <p:cNvSpPr/>
          <p:nvPr/>
        </p:nvSpPr>
        <p:spPr>
          <a:xfrm>
            <a:off x="72109" y="2287563"/>
            <a:ext cx="1584176" cy="158417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TextBox 21"/>
          <p:cNvSpPr txBox="1"/>
          <p:nvPr/>
        </p:nvSpPr>
        <p:spPr>
          <a:xfrm>
            <a:off x="138678" y="2818041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ทีมกายภาพ</a:t>
            </a:r>
            <a:endParaRPr lang="th-TH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96954" y="2847732"/>
            <a:ext cx="2005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ทีมประวัติศาสตร์</a:t>
            </a:r>
            <a:endParaRPr lang="th-TH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2861389" y="4149080"/>
            <a:ext cx="3682752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อุปกรณ์ใช้ซ้ำจาก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Module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ก่อนๆ	</a:t>
            </a:r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3702630" y="2561982"/>
            <a:ext cx="5549889" cy="1227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นิทรรศการมรดกสถาปัตยกรรมและ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ฝันใหญ่ในซอย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เล็ก</a:t>
            </a:r>
          </a:p>
          <a:p>
            <a:pPr marL="457200" indent="-457200" algn="l">
              <a:buFont typeface="+mj-lt"/>
              <a:buAutoNum type="arabicPeriod"/>
            </a:pP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นิทรรศการ (อาหาร</a:t>
            </a:r>
            <a:r>
              <a:rPr lang="en-US" sz="2000" b="1" dirty="0" smtClean="0">
                <a:latin typeface="TH SarabunPSK" pitchFamily="34" charset="-34"/>
                <a:cs typeface="TH SarabunPSK" pitchFamily="34" charset="-34"/>
              </a:rPr>
              <a:t>?/ 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บางกอกเดินซอย</a:t>
            </a:r>
            <a:r>
              <a:rPr lang="en-US" sz="2000" b="1" dirty="0" smtClean="0">
                <a:latin typeface="TH SarabunPSK" pitchFamily="34" charset="-34"/>
                <a:cs typeface="TH SarabunPSK" pitchFamily="34" charset="-34"/>
              </a:rPr>
              <a:t>?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marL="457200" indent="-457200" algn="l">
              <a:buFont typeface="+mj-lt"/>
              <a:buAutoNum type="arabicPeriod"/>
            </a:pPr>
            <a:endParaRPr lang="th-TH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987824" y="4434829"/>
            <a:ext cx="6216150" cy="11902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+mj-lt"/>
              <a:buAutoNum type="arabicPeriod"/>
            </a:pP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ดาว.. กระจาย</a:t>
            </a:r>
          </a:p>
          <a:p>
            <a:pPr marL="342900" indent="-342900" algn="l">
              <a:buFont typeface="+mj-lt"/>
              <a:buAutoNum type="arabicPeriod"/>
            </a:pP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ป้ายกราฟฟิค : นิทรรศการศิลป์ในซอย / การดำเนินการโครงการ / ฝันใหญ่ในซอยเล็ก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Template </a:t>
            </a: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ป้ายต่างๆ (เปลี่ยน </a:t>
            </a:r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Background </a:t>
            </a: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และ ข้อความ</a:t>
            </a: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marL="342900" indent="-342900" algn="l">
              <a:buFont typeface="+mj-lt"/>
              <a:buAutoNum type="arabicPeriod"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หนังสือสำรับแขกฯ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2833389" y="3959374"/>
            <a:ext cx="0" cy="2637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853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2" descr="H:\4 UDDC\02 Silp In Soi 5\route-map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577" y="-76200"/>
            <a:ext cx="9163051" cy="619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45245" y="2443163"/>
            <a:ext cx="25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supermarket" pitchFamily="2" charset="0"/>
                <a:cs typeface="supermarket" pitchFamily="2" charset="0"/>
              </a:rPr>
              <a:t>1</a:t>
            </a:r>
            <a:endParaRPr lang="en-US" dirty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83628" y="281298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upermarket" pitchFamily="2" charset="0"/>
                <a:cs typeface="supermarket" pitchFamily="2" charset="0"/>
              </a:rPr>
              <a:t>2</a:t>
            </a:r>
            <a:endParaRPr lang="en-US" dirty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66114" y="142602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upermarket" pitchFamily="2" charset="0"/>
                <a:cs typeface="supermarket" pitchFamily="2" charset="0"/>
              </a:rPr>
              <a:t>3</a:t>
            </a:r>
            <a:endParaRPr lang="en-US" dirty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11142" y="12957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upermarket" pitchFamily="2" charset="0"/>
                <a:cs typeface="supermarket" pitchFamily="2" charset="0"/>
              </a:rPr>
              <a:t>4</a:t>
            </a:r>
            <a:endParaRPr lang="en-US" dirty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66456" y="321497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upermarket" pitchFamily="2" charset="0"/>
                <a:cs typeface="supermarket" pitchFamily="2" charset="0"/>
              </a:rPr>
              <a:t>5</a:t>
            </a:r>
            <a:endParaRPr lang="en-US" dirty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03843" y="384725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upermarket" pitchFamily="2" charset="0"/>
                <a:cs typeface="supermarket" pitchFamily="2" charset="0"/>
              </a:rPr>
              <a:t>6</a:t>
            </a:r>
            <a:endParaRPr lang="en-US" dirty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2226" y="1667641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มัสยิดเซฟี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108934" y="1920291"/>
            <a:ext cx="233363" cy="2333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698909" y="1428698"/>
            <a:ext cx="769438" cy="76026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407575" y="1657688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อุทยานสมเด็จย่า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232751" y="1247095"/>
            <a:ext cx="233363" cy="2333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942676" y="838200"/>
            <a:ext cx="233363" cy="2333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615966" y="468868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มัสยิดกุลวติล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06041" y="926460"/>
            <a:ext cx="149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โรงเกลือแหลมทอง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159443" y="3214977"/>
            <a:ext cx="233363" cy="2333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660858" y="3399643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กลุ่มบ้านคหบดี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7318825" y="2209800"/>
            <a:ext cx="233363" cy="2333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6992115" y="2443163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โกดังเซ่งกี่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permarket" pitchFamily="2" charset="0"/>
              <a:cs typeface="supermarket" pitchFamily="2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76199" y="4145011"/>
            <a:ext cx="3048001" cy="1863902"/>
            <a:chOff x="76199" y="3831771"/>
            <a:chExt cx="3733800" cy="2283279"/>
          </a:xfrm>
        </p:grpSpPr>
        <p:sp>
          <p:nvSpPr>
            <p:cNvPr id="45" name="Rectangle 44"/>
            <p:cNvSpPr/>
            <p:nvPr/>
          </p:nvSpPr>
          <p:spPr>
            <a:xfrm>
              <a:off x="76199" y="3831771"/>
              <a:ext cx="3733800" cy="228327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supermarket" pitchFamily="2" charset="0"/>
                <a:cs typeface="supermarket" pitchFamily="2" charset="0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152399" y="3886200"/>
              <a:ext cx="381000" cy="2216150"/>
              <a:chOff x="152400" y="3886200"/>
              <a:chExt cx="381000" cy="2216150"/>
            </a:xfrm>
          </p:grpSpPr>
          <p:sp>
            <p:nvSpPr>
              <p:cNvPr id="47" name="5-Point Star 46"/>
              <p:cNvSpPr/>
              <p:nvPr/>
            </p:nvSpPr>
            <p:spPr>
              <a:xfrm>
                <a:off x="152400" y="3886200"/>
                <a:ext cx="381000" cy="381000"/>
              </a:xfrm>
              <a:prstGeom prst="star5">
                <a:avLst/>
              </a:prstGeom>
              <a:solidFill>
                <a:srgbClr val="FFFF00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upermarket" pitchFamily="2" charset="0"/>
                  <a:cs typeface="supermarket" pitchFamily="2" charset="0"/>
                </a:endParaRPr>
              </a:p>
            </p:txBody>
          </p:sp>
          <p:sp>
            <p:nvSpPr>
              <p:cNvPr id="48" name="5-Point Star 47"/>
              <p:cNvSpPr/>
              <p:nvPr/>
            </p:nvSpPr>
            <p:spPr>
              <a:xfrm>
                <a:off x="152400" y="4235450"/>
                <a:ext cx="381000" cy="381000"/>
              </a:xfrm>
              <a:prstGeom prst="star5">
                <a:avLst/>
              </a:prstGeom>
              <a:solidFill>
                <a:srgbClr val="FFFF00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upermarket" pitchFamily="2" charset="0"/>
                  <a:cs typeface="supermarket" pitchFamily="2" charset="0"/>
                </a:endParaRPr>
              </a:p>
            </p:txBody>
          </p:sp>
          <p:sp>
            <p:nvSpPr>
              <p:cNvPr id="49" name="5-Point Star 48"/>
              <p:cNvSpPr/>
              <p:nvPr/>
            </p:nvSpPr>
            <p:spPr>
              <a:xfrm>
                <a:off x="152400" y="4616450"/>
                <a:ext cx="381000" cy="381000"/>
              </a:xfrm>
              <a:prstGeom prst="star5">
                <a:avLst/>
              </a:prstGeom>
              <a:solidFill>
                <a:srgbClr val="FFFF00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upermarket" pitchFamily="2" charset="0"/>
                  <a:cs typeface="supermarket" pitchFamily="2" charset="0"/>
                </a:endParaRPr>
              </a:p>
            </p:txBody>
          </p:sp>
          <p:sp>
            <p:nvSpPr>
              <p:cNvPr id="50" name="5-Point Star 49"/>
              <p:cNvSpPr/>
              <p:nvPr/>
            </p:nvSpPr>
            <p:spPr>
              <a:xfrm>
                <a:off x="152400" y="4991100"/>
                <a:ext cx="381000" cy="381000"/>
              </a:xfrm>
              <a:prstGeom prst="star5">
                <a:avLst/>
              </a:prstGeom>
              <a:solidFill>
                <a:srgbClr val="FFFF00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upermarket" pitchFamily="2" charset="0"/>
                  <a:cs typeface="supermarket" pitchFamily="2" charset="0"/>
                </a:endParaRPr>
              </a:p>
            </p:txBody>
          </p:sp>
          <p:sp>
            <p:nvSpPr>
              <p:cNvPr id="51" name="5-Point Star 50"/>
              <p:cNvSpPr/>
              <p:nvPr/>
            </p:nvSpPr>
            <p:spPr>
              <a:xfrm>
                <a:off x="152400" y="5340350"/>
                <a:ext cx="381000" cy="381000"/>
              </a:xfrm>
              <a:prstGeom prst="star5">
                <a:avLst/>
              </a:prstGeom>
              <a:solidFill>
                <a:srgbClr val="FFFF00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upermarket" pitchFamily="2" charset="0"/>
                  <a:cs typeface="supermarket" pitchFamily="2" charset="0"/>
                </a:endParaRPr>
              </a:p>
            </p:txBody>
          </p:sp>
          <p:sp>
            <p:nvSpPr>
              <p:cNvPr id="52" name="5-Point Star 51"/>
              <p:cNvSpPr/>
              <p:nvPr/>
            </p:nvSpPr>
            <p:spPr>
              <a:xfrm>
                <a:off x="152400" y="5721350"/>
                <a:ext cx="381000" cy="381000"/>
              </a:xfrm>
              <a:prstGeom prst="star5">
                <a:avLst/>
              </a:prstGeom>
              <a:solidFill>
                <a:srgbClr val="FFFF00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supermarket" pitchFamily="2" charset="0"/>
                  <a:cs typeface="supermarket" pitchFamily="2" charset="0"/>
                </a:endParaRPr>
              </a:p>
            </p:txBody>
          </p:sp>
        </p:grpSp>
      </p:grpSp>
      <p:sp>
        <p:nvSpPr>
          <p:cNvPr id="53" name="Content Placeholder 2"/>
          <p:cNvSpPr txBox="1">
            <a:spLocks/>
          </p:cNvSpPr>
          <p:nvPr/>
        </p:nvSpPr>
        <p:spPr>
          <a:xfrm>
            <a:off x="185058" y="4220304"/>
            <a:ext cx="2988129" cy="17994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h-TH" sz="1200" smtClean="0">
                <a:latin typeface="supermarket" pitchFamily="2" charset="0"/>
                <a:cs typeface="supermarket" pitchFamily="2" charset="0"/>
              </a:rPr>
              <a:t>1</a:t>
            </a:r>
            <a:r>
              <a:rPr lang="th-TH" sz="1600" smtClean="0">
                <a:latin typeface="supermarket" pitchFamily="2" charset="0"/>
                <a:cs typeface="supermarket" pitchFamily="2" charset="0"/>
              </a:rPr>
              <a:t>   หัวมุมสวนสมเด็จย่า</a:t>
            </a:r>
          </a:p>
          <a:p>
            <a:pPr marL="0" indent="0">
              <a:buFont typeface="Arial" pitchFamily="34" charset="0"/>
              <a:buNone/>
            </a:pPr>
            <a:r>
              <a:rPr lang="th-TH" sz="1200" smtClean="0">
                <a:latin typeface="supermarket" pitchFamily="2" charset="0"/>
                <a:cs typeface="supermarket" pitchFamily="2" charset="0"/>
              </a:rPr>
              <a:t>2</a:t>
            </a:r>
            <a:r>
              <a:rPr lang="th-TH" sz="1600" smtClean="0">
                <a:latin typeface="supermarket" pitchFamily="2" charset="0"/>
                <a:cs typeface="supermarket" pitchFamily="2" charset="0"/>
              </a:rPr>
              <a:t>   ทางแยกสะพานยาว-โรงเกลือแหลมทอง</a:t>
            </a:r>
          </a:p>
          <a:p>
            <a:pPr marL="0" indent="0">
              <a:buFont typeface="Arial" pitchFamily="34" charset="0"/>
              <a:buNone/>
            </a:pPr>
            <a:r>
              <a:rPr lang="th-TH" sz="1200" smtClean="0">
                <a:latin typeface="supermarket" pitchFamily="2" charset="0"/>
                <a:cs typeface="supermarket" pitchFamily="2" charset="0"/>
              </a:rPr>
              <a:t>3</a:t>
            </a:r>
            <a:r>
              <a:rPr lang="th-TH" sz="1600" smtClean="0">
                <a:latin typeface="supermarket" pitchFamily="2" charset="0"/>
                <a:cs typeface="supermarket" pitchFamily="2" charset="0"/>
              </a:rPr>
              <a:t>   บริเวณหน้าโรงเกลือแหลมทอง</a:t>
            </a:r>
          </a:p>
          <a:p>
            <a:pPr marL="0" indent="0">
              <a:buFont typeface="Arial" pitchFamily="34" charset="0"/>
              <a:buNone/>
            </a:pPr>
            <a:r>
              <a:rPr lang="th-TH" sz="1200" smtClean="0">
                <a:latin typeface="supermarket" pitchFamily="2" charset="0"/>
                <a:cs typeface="supermarket" pitchFamily="2" charset="0"/>
              </a:rPr>
              <a:t>4</a:t>
            </a:r>
            <a:r>
              <a:rPr lang="th-TH" sz="1600" smtClean="0">
                <a:latin typeface="supermarket" pitchFamily="2" charset="0"/>
                <a:cs typeface="supermarket" pitchFamily="2" charset="0"/>
              </a:rPr>
              <a:t>  ทางเดินริมน้ำ</a:t>
            </a:r>
          </a:p>
          <a:p>
            <a:pPr marL="0" indent="0">
              <a:buFont typeface="Arial" pitchFamily="34" charset="0"/>
              <a:buNone/>
            </a:pPr>
            <a:r>
              <a:rPr lang="th-TH" sz="1200" smtClean="0">
                <a:latin typeface="supermarket" pitchFamily="2" charset="0"/>
                <a:cs typeface="supermarket" pitchFamily="2" charset="0"/>
              </a:rPr>
              <a:t>5</a:t>
            </a:r>
            <a:r>
              <a:rPr lang="th-TH" sz="1600" smtClean="0">
                <a:latin typeface="supermarket" pitchFamily="2" charset="0"/>
                <a:cs typeface="supermarket" pitchFamily="2" charset="0"/>
              </a:rPr>
              <a:t>   แยกสะพานยาว – สมเด็จเจ้าพระยา 5</a:t>
            </a:r>
          </a:p>
          <a:p>
            <a:pPr marL="0" indent="0">
              <a:buFont typeface="Arial" pitchFamily="34" charset="0"/>
              <a:buNone/>
            </a:pPr>
            <a:r>
              <a:rPr lang="th-TH" sz="1200" smtClean="0">
                <a:latin typeface="supermarket" pitchFamily="2" charset="0"/>
                <a:cs typeface="supermarket" pitchFamily="2" charset="0"/>
              </a:rPr>
              <a:t>6</a:t>
            </a:r>
            <a:r>
              <a:rPr lang="th-TH" sz="1600" smtClean="0">
                <a:latin typeface="supermarket" pitchFamily="2" charset="0"/>
                <a:cs typeface="supermarket" pitchFamily="2" charset="0"/>
              </a:rPr>
              <a:t>   ปากทางสะพานยาว - ท่าดินแดง</a:t>
            </a:r>
          </a:p>
          <a:p>
            <a:pPr marL="0" indent="0">
              <a:buFont typeface="Arial" pitchFamily="34" charset="0"/>
              <a:buNone/>
            </a:pPr>
            <a:endParaRPr lang="th-TH" sz="1600" dirty="0">
              <a:latin typeface="supermarket" pitchFamily="2" charset="0"/>
              <a:cs typeface="supermarket" pitchFamily="2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7970" y="3683346"/>
            <a:ext cx="3937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เส้นทางสนั่น</a:t>
            </a:r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ermarket" pitchFamily="2" charset="0"/>
                <a:cs typeface="supermarket" pitchFamily="2" charset="0"/>
              </a:rPr>
              <a:t>ซอยส์...มรดกวัฒนธรรม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permarket" pitchFamily="2" charset="0"/>
              <a:cs typeface="supermark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7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7" name="Picture 3" descr="G:\001 ON GOING\4 UDDC\02 Silp In Soi 5\exh\exh-draf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2" y="476672"/>
            <a:ext cx="9144000" cy="603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746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5" descr="G:\001 ON GOING\4 UDDC\02 Silp In Soi 5\ประชุมกลุ่มย่อยศิลป์สนั่นซอย งานครั้งที่2\DSC_0686.jpg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3158970"/>
              <a:ext cx="5003031" cy="3699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9" descr="C:\Users\patiyodsu\Desktop\New folder\1401265028600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960" y="0"/>
              <a:ext cx="4932040" cy="3699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C:\Users\patiyodsu\Desktop\New folder\1401265023924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961" y="3158970"/>
              <a:ext cx="4932040" cy="3699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C:\Users\patiyodsu\Desktop\New folder\DSC_0794.jp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4211961" cy="3158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5877272"/>
            <a:ext cx="2547937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852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atiyodsu\Desktop\972586_10152093122162939_82580988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5085"/>
            <a:ext cx="9144001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6309320"/>
            <a:ext cx="645001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3364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08521" y="0"/>
            <a:ext cx="9260209" cy="6957392"/>
            <a:chOff x="-108520" y="0"/>
            <a:chExt cx="8055944" cy="6052602"/>
          </a:xfrm>
        </p:grpSpPr>
        <p:pic>
          <p:nvPicPr>
            <p:cNvPr id="5122" name="Picture 2" descr="C:\Users\patiyodsu\Desktop\New folder\mtg_1_buddhist.jpg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7660" y="248"/>
              <a:ext cx="3979764" cy="29848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3" name="Picture 3" descr="C:\Users\patiyodsu\Desktop\New folder\mtg_2_christ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8520" y="2980677"/>
              <a:ext cx="4095900" cy="3071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C:\Users\patiyodsu\Desktop\New folder\mtg_3_muslim.jp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979764" cy="2980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5949280"/>
            <a:ext cx="31099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614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001 ON GOING\4 UDDC\02 Silp In Soi 5\pict\New folder\1501607_779733228718796_419320439_o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329798"/>
            <a:ext cx="3100593" cy="452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001 ON GOING\4 UDDC\02 Silp In Soi 5\pict\New folder\823489_779731608718958_1524233236_o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06397" cy="232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patiyodsu\Desktop\New folder\1017651_10152176116272556_401372887_n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0593" y="0"/>
            <a:ext cx="6071659" cy="455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5877272"/>
            <a:ext cx="314642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129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9120708" cy="4325385"/>
            <a:chOff x="0" y="-65353"/>
            <a:chExt cx="10548664" cy="5002576"/>
          </a:xfrm>
        </p:grpSpPr>
        <p:pic>
          <p:nvPicPr>
            <p:cNvPr id="6146" name="Picture 2" descr="C:\Users\patiyodsu\Desktop\New folder\perspective floor wood deck.jpg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1482" y="-65353"/>
              <a:ext cx="3680494" cy="5002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7" name="Picture 3" descr="C:\Users\patiyodsu\Desktop\New folder\SirinZone6 (1)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91482" cy="4937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9" name="Picture 5" descr="C:\Users\patiyodsu\Desktop\New folder\Node Marker (Roslyn Ruslan 5618007).jp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971976" y="-65353"/>
              <a:ext cx="3576688" cy="5002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4077072"/>
            <a:ext cx="6407150" cy="173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62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6145213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82625"/>
            <a:ext cx="8686800" cy="547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140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970</Words>
  <Application>Microsoft Office PowerPoint</Application>
  <PresentationFormat>On-screen Show (4:3)</PresentationFormat>
  <Paragraphs>179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Angsana New</vt:lpstr>
      <vt:lpstr>supermarket</vt:lpstr>
      <vt:lpstr>MS PGothic</vt:lpstr>
      <vt:lpstr>Calibri</vt:lpstr>
      <vt:lpstr>Cordia New</vt:lpstr>
      <vt:lpstr>TH SarabunPSK</vt:lpstr>
      <vt:lpstr>TH Niramit AS</vt:lpstr>
      <vt:lpstr>Office Theme</vt:lpstr>
      <vt:lpstr>PowerPoint Presentation</vt:lpstr>
      <vt:lpstr>ความคืบหน้าจากการประชุมคณะทางานชุมชน  (สวนสมเด็จย่า-โกดังเซ่งกี่-มัสยิดเซฟี) ครั้งที่ 1</vt:lpstr>
      <vt:lpstr>ความคืบหน้าจากการประชุมคณะทางานชุมชน  (สวนสมเด็จย่า-โกดังเซ่งกี่-มัสยิดเซฟี) ครั้งที่ 1</vt:lpstr>
      <vt:lpstr>ความคืบหน้าจากการประชุมคณะทางานชุมชน  (สวนสมเด็จย่า-โกดังเซ่งกี่-มัสยิดเซฟี) ครั้งที่ 1</vt:lpstr>
      <vt:lpstr>ความคืบหน้าจากการประชุมคณะทางานชุมชน  (สวนสมเด็จย่า-โกดังเซ่งกี่-มัสยิดเซฟี) ครั้งที่ 1</vt:lpstr>
      <vt:lpstr>Tangible cultural property</vt:lpstr>
      <vt:lpstr>PowerPoint Presentation</vt:lpstr>
      <vt:lpstr>PowerPoint Presentation</vt:lpstr>
      <vt:lpstr>PowerPoint Presentation</vt:lpstr>
      <vt:lpstr>Workshop Structure</vt:lpstr>
      <vt:lpstr>Workshop Structure</vt:lpstr>
      <vt:lpstr>WORKSHOP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Tangible cultural property</dc:title>
  <dc:creator>Patiyodsu</dc:creator>
  <cp:lastModifiedBy>patiyodsu</cp:lastModifiedBy>
  <cp:revision>48</cp:revision>
  <dcterms:created xsi:type="dcterms:W3CDTF">2013-12-07T15:16:57Z</dcterms:created>
  <dcterms:modified xsi:type="dcterms:W3CDTF">2014-09-04T01:38:27Z</dcterms:modified>
</cp:coreProperties>
</file>