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64" r:id="rId5"/>
    <p:sldId id="265" r:id="rId6"/>
    <p:sldId id="266" r:id="rId7"/>
    <p:sldId id="259" r:id="rId8"/>
    <p:sldId id="261" r:id="rId9"/>
    <p:sldId id="262" r:id="rId10"/>
    <p:sldId id="260" r:id="rId11"/>
    <p:sldId id="267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>
    <p:extLst/>
  </p:cmAuthor>
  <p:cmAuthor id="2" name="Microsoft Office User" initials="Office [2]" lastIdx="1" clrIdx="1">
    <p:extLst/>
  </p:cmAuthor>
  <p:cmAuthor id="3" name="Microsoft Office User" initials="Office [3]" lastIdx="1" clrIdx="2">
    <p:extLst/>
  </p:cmAuthor>
  <p:cmAuthor id="4" name="Microsoft Office User" initials="Office [4]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733"/>
    <a:srgbClr val="ED4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28"/>
    <p:restoredTop sz="94586"/>
  </p:normalViewPr>
  <p:slideViewPr>
    <p:cSldViewPr snapToGrid="0" snapToObjects="1">
      <p:cViewPr varScale="1">
        <p:scale>
          <a:sx n="100" d="100"/>
          <a:sy n="100" d="100"/>
        </p:scale>
        <p:origin x="-112" y="-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>
        <p:scale>
          <a:sx n="95" d="100"/>
          <a:sy n="95" d="100"/>
        </p:scale>
        <p:origin x="3064" y="-3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commentAuthors" Target="commentAuthor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5-11-04T14:34:05.709" idx="1">
    <p:pos x="282" y="282"/>
    <p:text/>
    <p:extLst>
      <p:ext uri="{C676402C-5697-4E1C-873F-D02D1690AC5C}">
        <p15:threadingInfo xmlns:p15="http://schemas.microsoft.com/office/powerpoint/2012/main" xmlns="" timeZoneBias="-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11-04T14:31:47.757" idx="1">
    <p:pos x="5531" y="1152"/>
    <p:text/>
    <p:extLst>
      <p:ext uri="{C676402C-5697-4E1C-873F-D02D1690AC5C}">
        <p15:threadingInfo xmlns:p15="http://schemas.microsoft.com/office/powerpoint/2012/main" xmlns="" timeZoneBias="-4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0BD3C2-5576-BF46-88A4-FCCC57CFB1AB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0018AD42-5FD3-DC4A-873D-E515CFE8B68B}">
      <dgm:prSet phldrT="[Text]"/>
      <dgm:spPr>
        <a:gradFill flip="none" rotWithShape="0">
          <a:gsLst>
            <a:gs pos="10000">
              <a:srgbClr val="ED7733"/>
            </a:gs>
            <a:gs pos="31000">
              <a:schemeClr val="accent1"/>
            </a:gs>
            <a:gs pos="52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b="1" dirty="0" smtClean="0">
              <a:effectLst>
                <a:outerShdw blurRad="38100" dist="76200" dir="2700000" algn="tl" rotWithShape="0">
                  <a:prstClr val="black">
                    <a:alpha val="40000"/>
                  </a:prstClr>
                </a:outerShdw>
              </a:effectLst>
            </a:rPr>
            <a:t>ข้อมูล</a:t>
          </a:r>
          <a:endParaRPr lang="en-US" b="1" dirty="0">
            <a:effectLst>
              <a:outerShdw blurRad="38100" dist="762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F01141F7-7F0C-3C46-9F6A-67220CFD5027}" type="parTrans" cxnId="{8F64D77F-0532-DB4B-ACE0-E433E86060BB}">
      <dgm:prSet/>
      <dgm:spPr/>
      <dgm:t>
        <a:bodyPr/>
        <a:lstStyle/>
        <a:p>
          <a:endParaRPr lang="en-US"/>
        </a:p>
      </dgm:t>
    </dgm:pt>
    <dgm:pt modelId="{8EB35665-DF81-EE48-9DC9-91807A560CE7}" type="sibTrans" cxnId="{8F64D77F-0532-DB4B-ACE0-E433E86060BB}">
      <dgm:prSet/>
      <dgm:spPr/>
      <dgm:t>
        <a:bodyPr/>
        <a:lstStyle/>
        <a:p>
          <a:endParaRPr lang="en-US"/>
        </a:p>
      </dgm:t>
    </dgm:pt>
    <dgm:pt modelId="{2459DD08-7C59-9D4A-82AA-EA12FCB8E758}">
      <dgm:prSet phldrT="[Text]"/>
      <dgm:spPr>
        <a:gradFill flip="none" rotWithShape="0">
          <a:gsLst>
            <a:gs pos="10000">
              <a:srgbClr val="ED7733"/>
            </a:gs>
            <a:gs pos="31000">
              <a:schemeClr val="accent1"/>
            </a:gs>
            <a:gs pos="52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b="1" dirty="0" smtClean="0">
              <a:effectLst>
                <a:outerShdw blurRad="38100" dist="76200" dir="2700000" algn="tl" rotWithShape="0">
                  <a:prstClr val="black">
                    <a:alpha val="40000"/>
                  </a:prstClr>
                </a:outerShdw>
              </a:effectLst>
            </a:rPr>
            <a:t>พัฒนาแบบ</a:t>
          </a:r>
          <a:endParaRPr lang="en-US" b="1" dirty="0">
            <a:effectLst>
              <a:outerShdw blurRad="38100" dist="762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2898E4C4-8F9A-F145-A609-B419D732656D}" type="parTrans" cxnId="{756AA8D5-A925-E848-8C1E-0BE7ECDD184B}">
      <dgm:prSet/>
      <dgm:spPr/>
      <dgm:t>
        <a:bodyPr/>
        <a:lstStyle/>
        <a:p>
          <a:endParaRPr lang="en-US"/>
        </a:p>
      </dgm:t>
    </dgm:pt>
    <dgm:pt modelId="{8CE20065-4F88-9C4F-B1FA-859581D0E286}" type="sibTrans" cxnId="{756AA8D5-A925-E848-8C1E-0BE7ECDD184B}">
      <dgm:prSet/>
      <dgm:spPr/>
      <dgm:t>
        <a:bodyPr/>
        <a:lstStyle/>
        <a:p>
          <a:endParaRPr lang="en-US"/>
        </a:p>
      </dgm:t>
    </dgm:pt>
    <dgm:pt modelId="{82BE1637-003E-B842-8F9E-20723FBEA206}">
      <dgm:prSet phldrT="[Text]"/>
      <dgm:spPr>
        <a:gradFill flip="none" rotWithShape="0">
          <a:gsLst>
            <a:gs pos="10000">
              <a:srgbClr val="ED7733"/>
            </a:gs>
            <a:gs pos="31000">
              <a:schemeClr val="accent1"/>
            </a:gs>
            <a:gs pos="52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b="1" dirty="0" smtClean="0">
              <a:effectLst>
                <a:outerShdw blurRad="38100" dist="76200" dir="2700000" algn="tl" rotWithShape="0">
                  <a:prstClr val="black">
                    <a:alpha val="40000"/>
                  </a:prstClr>
                </a:outerShdw>
              </a:effectLst>
            </a:rPr>
            <a:t>แบบสรุป</a:t>
          </a:r>
          <a:endParaRPr lang="en-US" b="1" dirty="0">
            <a:effectLst>
              <a:outerShdw blurRad="38100" dist="762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7F00A370-2FA4-0742-9A41-333ACB8EC273}" type="parTrans" cxnId="{7E904C54-C255-E345-A792-77B0DFA4C323}">
      <dgm:prSet/>
      <dgm:spPr/>
      <dgm:t>
        <a:bodyPr/>
        <a:lstStyle/>
        <a:p>
          <a:endParaRPr lang="en-US"/>
        </a:p>
      </dgm:t>
    </dgm:pt>
    <dgm:pt modelId="{A95ED37A-3551-E040-8F0F-8287E102A566}" type="sibTrans" cxnId="{7E904C54-C255-E345-A792-77B0DFA4C323}">
      <dgm:prSet/>
      <dgm:spPr/>
      <dgm:t>
        <a:bodyPr/>
        <a:lstStyle/>
        <a:p>
          <a:endParaRPr lang="en-US"/>
        </a:p>
      </dgm:t>
    </dgm:pt>
    <dgm:pt modelId="{41ECD049-93B3-4842-8FF4-246780586CE8}">
      <dgm:prSet/>
      <dgm:spPr>
        <a:gradFill flip="none" rotWithShape="0">
          <a:gsLst>
            <a:gs pos="10000">
              <a:srgbClr val="ED7733"/>
            </a:gs>
            <a:gs pos="31000">
              <a:schemeClr val="accent1"/>
            </a:gs>
            <a:gs pos="52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b="1" dirty="0" smtClean="0">
              <a:effectLst>
                <a:outerShdw blurRad="38100" dist="76200" dir="2700000" algn="tl" rotWithShape="0">
                  <a:prstClr val="black">
                    <a:alpha val="40000"/>
                  </a:prstClr>
                </a:outerShdw>
              </a:effectLst>
            </a:rPr>
            <a:t>แบบสั่งผลิต</a:t>
          </a:r>
          <a:endParaRPr lang="en-US" b="1" dirty="0">
            <a:effectLst>
              <a:outerShdw blurRad="38100" dist="762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882734F4-6E8B-9D49-97FD-2F29014BA144}" type="parTrans" cxnId="{B3C2D37D-5135-EB40-AFCE-553756145311}">
      <dgm:prSet/>
      <dgm:spPr/>
      <dgm:t>
        <a:bodyPr/>
        <a:lstStyle/>
        <a:p>
          <a:endParaRPr lang="en-US"/>
        </a:p>
      </dgm:t>
    </dgm:pt>
    <dgm:pt modelId="{E1C776FA-293E-8046-80C8-44EDC2CB84D9}" type="sibTrans" cxnId="{B3C2D37D-5135-EB40-AFCE-553756145311}">
      <dgm:prSet/>
      <dgm:spPr/>
      <dgm:t>
        <a:bodyPr/>
        <a:lstStyle/>
        <a:p>
          <a:endParaRPr lang="en-US"/>
        </a:p>
      </dgm:t>
    </dgm:pt>
    <dgm:pt modelId="{4F1C4271-180E-C64E-AC15-BE51DA68BD1A}">
      <dgm:prSet/>
      <dgm:spPr>
        <a:gradFill flip="none" rotWithShape="0">
          <a:gsLst>
            <a:gs pos="10000">
              <a:srgbClr val="ED7733"/>
            </a:gs>
            <a:gs pos="31000">
              <a:schemeClr val="accent1"/>
            </a:gs>
            <a:gs pos="52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b="1" dirty="0" smtClean="0">
              <a:effectLst>
                <a:outerShdw blurRad="38100" dist="76200" dir="2700000" algn="tl" rotWithShape="0">
                  <a:prstClr val="black">
                    <a:alpha val="40000"/>
                  </a:prstClr>
                </a:outerShdw>
              </a:effectLst>
            </a:rPr>
            <a:t>แบบร่าง</a:t>
          </a:r>
          <a:endParaRPr lang="en-US" b="1" dirty="0">
            <a:effectLst>
              <a:outerShdw blurRad="38100" dist="762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BA74C380-F420-2D4B-8BEE-7AACF99608AA}" type="parTrans" cxnId="{6FE3D732-B565-2C42-AEDA-DF127DD23D02}">
      <dgm:prSet/>
      <dgm:spPr/>
      <dgm:t>
        <a:bodyPr/>
        <a:lstStyle/>
        <a:p>
          <a:endParaRPr lang="en-US"/>
        </a:p>
      </dgm:t>
    </dgm:pt>
    <dgm:pt modelId="{6FC4F3ED-E5B7-2344-AA70-DC2AA1F5E96A}" type="sibTrans" cxnId="{6FE3D732-B565-2C42-AEDA-DF127DD23D02}">
      <dgm:prSet/>
      <dgm:spPr/>
      <dgm:t>
        <a:bodyPr/>
        <a:lstStyle/>
        <a:p>
          <a:endParaRPr lang="en-US"/>
        </a:p>
      </dgm:t>
    </dgm:pt>
    <dgm:pt modelId="{5FD62574-4049-E343-B69D-FB70AA20754E}" type="pres">
      <dgm:prSet presAssocID="{250BD3C2-5576-BF46-88A4-FCCC57CFB1AB}" presName="CompostProcess" presStyleCnt="0">
        <dgm:presLayoutVars>
          <dgm:dir/>
          <dgm:resizeHandles val="exact"/>
        </dgm:presLayoutVars>
      </dgm:prSet>
      <dgm:spPr/>
    </dgm:pt>
    <dgm:pt modelId="{EBAC6FD0-E02C-754F-B222-47E44F0480E4}" type="pres">
      <dgm:prSet presAssocID="{250BD3C2-5576-BF46-88A4-FCCC57CFB1AB}" presName="arrow" presStyleLbl="bgShp" presStyleIdx="0" presStyleCnt="1"/>
      <dgm:spPr/>
    </dgm:pt>
    <dgm:pt modelId="{AA4603A8-C2E5-6A44-8958-8A4BED421C89}" type="pres">
      <dgm:prSet presAssocID="{250BD3C2-5576-BF46-88A4-FCCC57CFB1AB}" presName="linearProcess" presStyleCnt="0"/>
      <dgm:spPr/>
    </dgm:pt>
    <dgm:pt modelId="{3E908709-D945-BC4E-91C8-09BBAA176C22}" type="pres">
      <dgm:prSet presAssocID="{0018AD42-5FD3-DC4A-873D-E515CFE8B68B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A18F14-A9BE-AD44-92B9-4D8195F0ADA8}" type="pres">
      <dgm:prSet presAssocID="{8EB35665-DF81-EE48-9DC9-91807A560CE7}" presName="sibTrans" presStyleCnt="0"/>
      <dgm:spPr/>
    </dgm:pt>
    <dgm:pt modelId="{DD4EF0F5-E614-A046-B6E8-564C233B44AC}" type="pres">
      <dgm:prSet presAssocID="{4F1C4271-180E-C64E-AC15-BE51DA68BD1A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02B073-CE92-1F4A-B9B2-B47AE9ED4EC2}" type="pres">
      <dgm:prSet presAssocID="{6FC4F3ED-E5B7-2344-AA70-DC2AA1F5E96A}" presName="sibTrans" presStyleCnt="0"/>
      <dgm:spPr/>
    </dgm:pt>
    <dgm:pt modelId="{9C701508-9472-3349-AFF9-9F4503EA111D}" type="pres">
      <dgm:prSet presAssocID="{2459DD08-7C59-9D4A-82AA-EA12FCB8E758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AF5076-AB3D-364B-9B94-DE899C176104}" type="pres">
      <dgm:prSet presAssocID="{8CE20065-4F88-9C4F-B1FA-859581D0E286}" presName="sibTrans" presStyleCnt="0"/>
      <dgm:spPr/>
    </dgm:pt>
    <dgm:pt modelId="{90DDC382-776A-5E47-8A52-17B96D2258D6}" type="pres">
      <dgm:prSet presAssocID="{82BE1637-003E-B842-8F9E-20723FBEA206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9EBEC3-1D61-6248-BD56-D44E35ACF9A2}" type="pres">
      <dgm:prSet presAssocID="{A95ED37A-3551-E040-8F0F-8287E102A566}" presName="sibTrans" presStyleCnt="0"/>
      <dgm:spPr/>
    </dgm:pt>
    <dgm:pt modelId="{ED52FDBD-8284-9640-8133-2133DC62B239}" type="pres">
      <dgm:prSet presAssocID="{41ECD049-93B3-4842-8FF4-246780586CE8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AA8D5-A925-E848-8C1E-0BE7ECDD184B}" srcId="{250BD3C2-5576-BF46-88A4-FCCC57CFB1AB}" destId="{2459DD08-7C59-9D4A-82AA-EA12FCB8E758}" srcOrd="2" destOrd="0" parTransId="{2898E4C4-8F9A-F145-A609-B419D732656D}" sibTransId="{8CE20065-4F88-9C4F-B1FA-859581D0E286}"/>
    <dgm:cxn modelId="{869F37AD-AFCD-4B40-B238-09ADE844C1B2}" type="presOf" srcId="{41ECD049-93B3-4842-8FF4-246780586CE8}" destId="{ED52FDBD-8284-9640-8133-2133DC62B239}" srcOrd="0" destOrd="0" presId="urn:microsoft.com/office/officeart/2005/8/layout/hProcess9"/>
    <dgm:cxn modelId="{7E904C54-C255-E345-A792-77B0DFA4C323}" srcId="{250BD3C2-5576-BF46-88A4-FCCC57CFB1AB}" destId="{82BE1637-003E-B842-8F9E-20723FBEA206}" srcOrd="3" destOrd="0" parTransId="{7F00A370-2FA4-0742-9A41-333ACB8EC273}" sibTransId="{A95ED37A-3551-E040-8F0F-8287E102A566}"/>
    <dgm:cxn modelId="{46F0E016-AEFA-FE41-A320-DEF7EDBA9CA6}" type="presOf" srcId="{4F1C4271-180E-C64E-AC15-BE51DA68BD1A}" destId="{DD4EF0F5-E614-A046-B6E8-564C233B44AC}" srcOrd="0" destOrd="0" presId="urn:microsoft.com/office/officeart/2005/8/layout/hProcess9"/>
    <dgm:cxn modelId="{C2B87E8E-7E1C-5743-8411-07478BF0AB9B}" type="presOf" srcId="{2459DD08-7C59-9D4A-82AA-EA12FCB8E758}" destId="{9C701508-9472-3349-AFF9-9F4503EA111D}" srcOrd="0" destOrd="0" presId="urn:microsoft.com/office/officeart/2005/8/layout/hProcess9"/>
    <dgm:cxn modelId="{6FE3D732-B565-2C42-AEDA-DF127DD23D02}" srcId="{250BD3C2-5576-BF46-88A4-FCCC57CFB1AB}" destId="{4F1C4271-180E-C64E-AC15-BE51DA68BD1A}" srcOrd="1" destOrd="0" parTransId="{BA74C380-F420-2D4B-8BEE-7AACF99608AA}" sibTransId="{6FC4F3ED-E5B7-2344-AA70-DC2AA1F5E96A}"/>
    <dgm:cxn modelId="{8F64D77F-0532-DB4B-ACE0-E433E86060BB}" srcId="{250BD3C2-5576-BF46-88A4-FCCC57CFB1AB}" destId="{0018AD42-5FD3-DC4A-873D-E515CFE8B68B}" srcOrd="0" destOrd="0" parTransId="{F01141F7-7F0C-3C46-9F6A-67220CFD5027}" sibTransId="{8EB35665-DF81-EE48-9DC9-91807A560CE7}"/>
    <dgm:cxn modelId="{1363CEF0-CAF0-744F-B6CE-7A0885E1480B}" type="presOf" srcId="{82BE1637-003E-B842-8F9E-20723FBEA206}" destId="{90DDC382-776A-5E47-8A52-17B96D2258D6}" srcOrd="0" destOrd="0" presId="urn:microsoft.com/office/officeart/2005/8/layout/hProcess9"/>
    <dgm:cxn modelId="{5259BC13-2306-CC47-8E20-26C34EC01E78}" type="presOf" srcId="{250BD3C2-5576-BF46-88A4-FCCC57CFB1AB}" destId="{5FD62574-4049-E343-B69D-FB70AA20754E}" srcOrd="0" destOrd="0" presId="urn:microsoft.com/office/officeart/2005/8/layout/hProcess9"/>
    <dgm:cxn modelId="{B3C2D37D-5135-EB40-AFCE-553756145311}" srcId="{250BD3C2-5576-BF46-88A4-FCCC57CFB1AB}" destId="{41ECD049-93B3-4842-8FF4-246780586CE8}" srcOrd="4" destOrd="0" parTransId="{882734F4-6E8B-9D49-97FD-2F29014BA144}" sibTransId="{E1C776FA-293E-8046-80C8-44EDC2CB84D9}"/>
    <dgm:cxn modelId="{DFDB50A2-E1EB-714C-B687-DBE1500B0940}" type="presOf" srcId="{0018AD42-5FD3-DC4A-873D-E515CFE8B68B}" destId="{3E908709-D945-BC4E-91C8-09BBAA176C22}" srcOrd="0" destOrd="0" presId="urn:microsoft.com/office/officeart/2005/8/layout/hProcess9"/>
    <dgm:cxn modelId="{F96AA0E2-18C7-1A45-BC47-D20BEA0C4EE9}" type="presParOf" srcId="{5FD62574-4049-E343-B69D-FB70AA20754E}" destId="{EBAC6FD0-E02C-754F-B222-47E44F0480E4}" srcOrd="0" destOrd="0" presId="urn:microsoft.com/office/officeart/2005/8/layout/hProcess9"/>
    <dgm:cxn modelId="{9576E1E4-DB9F-FC4E-ABAF-BDAB78AD46BD}" type="presParOf" srcId="{5FD62574-4049-E343-B69D-FB70AA20754E}" destId="{AA4603A8-C2E5-6A44-8958-8A4BED421C89}" srcOrd="1" destOrd="0" presId="urn:microsoft.com/office/officeart/2005/8/layout/hProcess9"/>
    <dgm:cxn modelId="{5179B728-23F1-8B4A-80E3-FC6093C4436F}" type="presParOf" srcId="{AA4603A8-C2E5-6A44-8958-8A4BED421C89}" destId="{3E908709-D945-BC4E-91C8-09BBAA176C22}" srcOrd="0" destOrd="0" presId="urn:microsoft.com/office/officeart/2005/8/layout/hProcess9"/>
    <dgm:cxn modelId="{4FED23E9-644C-A545-B01F-37A605752253}" type="presParOf" srcId="{AA4603A8-C2E5-6A44-8958-8A4BED421C89}" destId="{7DA18F14-A9BE-AD44-92B9-4D8195F0ADA8}" srcOrd="1" destOrd="0" presId="urn:microsoft.com/office/officeart/2005/8/layout/hProcess9"/>
    <dgm:cxn modelId="{EAB9B0AF-E84C-0440-A302-CEAB61D2482C}" type="presParOf" srcId="{AA4603A8-C2E5-6A44-8958-8A4BED421C89}" destId="{DD4EF0F5-E614-A046-B6E8-564C233B44AC}" srcOrd="2" destOrd="0" presId="urn:microsoft.com/office/officeart/2005/8/layout/hProcess9"/>
    <dgm:cxn modelId="{2767002F-DFBF-494F-BDA6-9804C736CBDC}" type="presParOf" srcId="{AA4603A8-C2E5-6A44-8958-8A4BED421C89}" destId="{6D02B073-CE92-1F4A-B9B2-B47AE9ED4EC2}" srcOrd="3" destOrd="0" presId="urn:microsoft.com/office/officeart/2005/8/layout/hProcess9"/>
    <dgm:cxn modelId="{332914A9-9ED0-D440-BAD7-F16E22C60F3F}" type="presParOf" srcId="{AA4603A8-C2E5-6A44-8958-8A4BED421C89}" destId="{9C701508-9472-3349-AFF9-9F4503EA111D}" srcOrd="4" destOrd="0" presId="urn:microsoft.com/office/officeart/2005/8/layout/hProcess9"/>
    <dgm:cxn modelId="{002541B0-7AA9-A04C-A79F-3D9ABA6A895A}" type="presParOf" srcId="{AA4603A8-C2E5-6A44-8958-8A4BED421C89}" destId="{8FAF5076-AB3D-364B-9B94-DE899C176104}" srcOrd="5" destOrd="0" presId="urn:microsoft.com/office/officeart/2005/8/layout/hProcess9"/>
    <dgm:cxn modelId="{044DD7A4-0EBB-EE4C-B182-0A7FD46EB2C7}" type="presParOf" srcId="{AA4603A8-C2E5-6A44-8958-8A4BED421C89}" destId="{90DDC382-776A-5E47-8A52-17B96D2258D6}" srcOrd="6" destOrd="0" presId="urn:microsoft.com/office/officeart/2005/8/layout/hProcess9"/>
    <dgm:cxn modelId="{2A4AF0EA-D5F4-2D42-8F6F-C525A0D5F5DC}" type="presParOf" srcId="{AA4603A8-C2E5-6A44-8958-8A4BED421C89}" destId="{019EBEC3-1D61-6248-BD56-D44E35ACF9A2}" srcOrd="7" destOrd="0" presId="urn:microsoft.com/office/officeart/2005/8/layout/hProcess9"/>
    <dgm:cxn modelId="{060FD1A3-5DDF-CB49-B028-45F71FEAC51E}" type="presParOf" srcId="{AA4603A8-C2E5-6A44-8958-8A4BED421C89}" destId="{ED52FDBD-8284-9640-8133-2133DC62B239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AC6FD0-E02C-754F-B222-47E44F0480E4}">
      <dsp:nvSpPr>
        <dsp:cNvPr id="0" name=""/>
        <dsp:cNvSpPr/>
      </dsp:nvSpPr>
      <dsp:spPr>
        <a:xfrm>
          <a:off x="836045" y="0"/>
          <a:ext cx="9475184" cy="402272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908709-D945-BC4E-91C8-09BBAA176C22}">
      <dsp:nvSpPr>
        <dsp:cNvPr id="0" name=""/>
        <dsp:cNvSpPr/>
      </dsp:nvSpPr>
      <dsp:spPr>
        <a:xfrm>
          <a:off x="6104" y="1206817"/>
          <a:ext cx="2070907" cy="1609090"/>
        </a:xfrm>
        <a:prstGeom prst="roundRect">
          <a:avLst/>
        </a:prstGeom>
        <a:gradFill flip="none" rotWithShape="0">
          <a:gsLst>
            <a:gs pos="10000">
              <a:srgbClr val="ED7733"/>
            </a:gs>
            <a:gs pos="31000">
              <a:schemeClr val="accent1"/>
            </a:gs>
            <a:gs pos="52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300" b="1" kern="1200" dirty="0" smtClean="0">
              <a:effectLst>
                <a:outerShdw blurRad="38100" dist="76200" dir="2700000" algn="tl" rotWithShape="0">
                  <a:prstClr val="black">
                    <a:alpha val="40000"/>
                  </a:prstClr>
                </a:outerShdw>
              </a:effectLst>
            </a:rPr>
            <a:t>ข้อมูล</a:t>
          </a:r>
          <a:endParaRPr lang="en-US" sz="3300" b="1" kern="1200" dirty="0">
            <a:effectLst>
              <a:outerShdw blurRad="38100" dist="76200" dir="2700000" algn="tl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84653" y="1285366"/>
        <a:ext cx="1913809" cy="1451992"/>
      </dsp:txXfrm>
    </dsp:sp>
    <dsp:sp modelId="{DD4EF0F5-E614-A046-B6E8-564C233B44AC}">
      <dsp:nvSpPr>
        <dsp:cNvPr id="0" name=""/>
        <dsp:cNvSpPr/>
      </dsp:nvSpPr>
      <dsp:spPr>
        <a:xfrm>
          <a:off x="2272144" y="1206817"/>
          <a:ext cx="2070907" cy="1609090"/>
        </a:xfrm>
        <a:prstGeom prst="roundRect">
          <a:avLst/>
        </a:prstGeom>
        <a:gradFill flip="none" rotWithShape="0">
          <a:gsLst>
            <a:gs pos="10000">
              <a:srgbClr val="ED7733"/>
            </a:gs>
            <a:gs pos="31000">
              <a:schemeClr val="accent1"/>
            </a:gs>
            <a:gs pos="52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300" b="1" kern="1200" dirty="0" smtClean="0">
              <a:effectLst>
                <a:outerShdw blurRad="38100" dist="76200" dir="2700000" algn="tl" rotWithShape="0">
                  <a:prstClr val="black">
                    <a:alpha val="40000"/>
                  </a:prstClr>
                </a:outerShdw>
              </a:effectLst>
            </a:rPr>
            <a:t>แบบร่าง</a:t>
          </a:r>
          <a:endParaRPr lang="en-US" sz="3300" b="1" kern="1200" dirty="0">
            <a:effectLst>
              <a:outerShdw blurRad="38100" dist="76200" dir="2700000" algn="tl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2350693" y="1285366"/>
        <a:ext cx="1913809" cy="1451992"/>
      </dsp:txXfrm>
    </dsp:sp>
    <dsp:sp modelId="{9C701508-9472-3349-AFF9-9F4503EA111D}">
      <dsp:nvSpPr>
        <dsp:cNvPr id="0" name=""/>
        <dsp:cNvSpPr/>
      </dsp:nvSpPr>
      <dsp:spPr>
        <a:xfrm>
          <a:off x="4538184" y="1206817"/>
          <a:ext cx="2070907" cy="1609090"/>
        </a:xfrm>
        <a:prstGeom prst="roundRect">
          <a:avLst/>
        </a:prstGeom>
        <a:gradFill flip="none" rotWithShape="0">
          <a:gsLst>
            <a:gs pos="10000">
              <a:srgbClr val="ED7733"/>
            </a:gs>
            <a:gs pos="31000">
              <a:schemeClr val="accent1"/>
            </a:gs>
            <a:gs pos="52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300" b="1" kern="1200" dirty="0" smtClean="0">
              <a:effectLst>
                <a:outerShdw blurRad="38100" dist="76200" dir="2700000" algn="tl" rotWithShape="0">
                  <a:prstClr val="black">
                    <a:alpha val="40000"/>
                  </a:prstClr>
                </a:outerShdw>
              </a:effectLst>
            </a:rPr>
            <a:t>พัฒนาแบบ</a:t>
          </a:r>
          <a:endParaRPr lang="en-US" sz="3300" b="1" kern="1200" dirty="0">
            <a:effectLst>
              <a:outerShdw blurRad="38100" dist="76200" dir="2700000" algn="tl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4616733" y="1285366"/>
        <a:ext cx="1913809" cy="1451992"/>
      </dsp:txXfrm>
    </dsp:sp>
    <dsp:sp modelId="{90DDC382-776A-5E47-8A52-17B96D2258D6}">
      <dsp:nvSpPr>
        <dsp:cNvPr id="0" name=""/>
        <dsp:cNvSpPr/>
      </dsp:nvSpPr>
      <dsp:spPr>
        <a:xfrm>
          <a:off x="6804223" y="1206817"/>
          <a:ext cx="2070907" cy="1609090"/>
        </a:xfrm>
        <a:prstGeom prst="roundRect">
          <a:avLst/>
        </a:prstGeom>
        <a:gradFill flip="none" rotWithShape="0">
          <a:gsLst>
            <a:gs pos="10000">
              <a:srgbClr val="ED7733"/>
            </a:gs>
            <a:gs pos="31000">
              <a:schemeClr val="accent1"/>
            </a:gs>
            <a:gs pos="52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300" b="1" kern="1200" dirty="0" smtClean="0">
              <a:effectLst>
                <a:outerShdw blurRad="38100" dist="76200" dir="2700000" algn="tl" rotWithShape="0">
                  <a:prstClr val="black">
                    <a:alpha val="40000"/>
                  </a:prstClr>
                </a:outerShdw>
              </a:effectLst>
            </a:rPr>
            <a:t>แบบสรุป</a:t>
          </a:r>
          <a:endParaRPr lang="en-US" sz="3300" b="1" kern="1200" dirty="0">
            <a:effectLst>
              <a:outerShdw blurRad="38100" dist="76200" dir="2700000" algn="tl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6882772" y="1285366"/>
        <a:ext cx="1913809" cy="1451992"/>
      </dsp:txXfrm>
    </dsp:sp>
    <dsp:sp modelId="{ED52FDBD-8284-9640-8133-2133DC62B239}">
      <dsp:nvSpPr>
        <dsp:cNvPr id="0" name=""/>
        <dsp:cNvSpPr/>
      </dsp:nvSpPr>
      <dsp:spPr>
        <a:xfrm>
          <a:off x="9070263" y="1206817"/>
          <a:ext cx="2070907" cy="1609090"/>
        </a:xfrm>
        <a:prstGeom prst="roundRect">
          <a:avLst/>
        </a:prstGeom>
        <a:gradFill flip="none" rotWithShape="0">
          <a:gsLst>
            <a:gs pos="10000">
              <a:srgbClr val="ED7733"/>
            </a:gs>
            <a:gs pos="31000">
              <a:schemeClr val="accent1"/>
            </a:gs>
            <a:gs pos="52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300" b="1" kern="1200" dirty="0" smtClean="0">
              <a:effectLst>
                <a:outerShdw blurRad="38100" dist="76200" dir="2700000" algn="tl" rotWithShape="0">
                  <a:prstClr val="black">
                    <a:alpha val="40000"/>
                  </a:prstClr>
                </a:outerShdw>
              </a:effectLst>
            </a:rPr>
            <a:t>แบบสั่งผลิต</a:t>
          </a:r>
          <a:endParaRPr lang="en-US" sz="3300" b="1" kern="1200" dirty="0">
            <a:effectLst>
              <a:outerShdw blurRad="38100" dist="76200" dir="2700000" algn="tl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9148812" y="1285366"/>
        <a:ext cx="1913809" cy="1451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E4FDA-A57C-FB42-B6E7-AF61B9C90C23}" type="datetimeFigureOut">
              <a:rPr lang="en-US" smtClean="0"/>
              <a:t>9/27/16 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D2EC2-656B-D945-8E10-73AADF9F8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572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AED35-3296-8D41-B9CF-E09FA0512AFB}" type="datetimeFigureOut">
              <a:rPr lang="en-US" smtClean="0"/>
              <a:t>9/27/16 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2BE5B-BA41-954D-970B-3A4E427D8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1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Relationship Id="rId3" Type="http://schemas.openxmlformats.org/officeDocument/2006/relationships/hyperlink" Target="http://www.jobthai.com/company/0,132316.html" TargetMode="Externa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เป็นการออกแบบบรรจุภัณฑ์ สำหรับผลิตภัณฑ์ มะม่วงในเจลทรอปิคคอลฟรุ๊ต ตราเอมวี ของ </a:t>
            </a:r>
            <a:r>
              <a:rPr lang="th-TH" u="sng" dirty="0">
                <a:hlinkClick r:id="rId3"/>
              </a:rPr>
              <a:t>บริษัท เอ็มวี ฟู้ด ซัพพลาย จำกัด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2BE5B-BA41-954D-970B-3A4E427D83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25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sz="1200" dirty="0" smtClean="0"/>
              <a:t>แนวคิดผลิตภัณฑ์</a:t>
            </a:r>
          </a:p>
          <a:p>
            <a:pPr>
              <a:buFont typeface="Wingdings" charset="2"/>
              <a:buChar char="§"/>
            </a:pPr>
            <a:r>
              <a:rPr lang="th-TH" sz="1200" dirty="0" smtClean="0"/>
              <a:t>   ผลิตภัณฑ์อาหารที่ทำจากมะม่วงสุก ซึ่งเป็นผลไม้ท้องถิ่น </a:t>
            </a:r>
          </a:p>
          <a:p>
            <a:pPr marL="0" indent="0">
              <a:buNone/>
            </a:pPr>
            <a:r>
              <a:rPr lang="th-TH" sz="1200" dirty="0" smtClean="0"/>
              <a:t>     โดยมีส่วนผสมของเจลรสทรอปปิคอล</a:t>
            </a:r>
          </a:p>
          <a:p>
            <a:pPr>
              <a:buFont typeface="Wingdings" charset="2"/>
              <a:buChar char="§"/>
            </a:pPr>
            <a:r>
              <a:rPr lang="th-TH" sz="1200" dirty="0" smtClean="0"/>
              <a:t>  ผลิตภัณฑ์อาหารที่มีคุณค่าทางโภชนาการ</a:t>
            </a:r>
          </a:p>
          <a:p>
            <a:pPr>
              <a:buFont typeface="Wingdings" charset="2"/>
              <a:buChar char="§"/>
            </a:pPr>
            <a:r>
              <a:rPr lang="th-TH" sz="1200" dirty="0" smtClean="0"/>
              <a:t>  ผลิตภัณฑ์อาหารที่มีความร่วมสมัยเหมาะกับไลฟ์สไตล์ของคนยุคใหม่</a:t>
            </a:r>
          </a:p>
          <a:p>
            <a:pPr>
              <a:buFont typeface="Wingdings" charset="2"/>
              <a:buChar char="§"/>
            </a:pPr>
            <a:r>
              <a:rPr lang="th-TH" sz="1200" dirty="0" smtClean="0"/>
              <a:t>  บรรจุในถ้วยพลาสติก </a:t>
            </a:r>
            <a:r>
              <a:rPr lang="en-US" sz="1200" dirty="0" smtClean="0"/>
              <a:t>PP</a:t>
            </a:r>
            <a:r>
              <a:rPr lang="th-TH" sz="1200" dirty="0" smtClean="0"/>
              <a:t> ปิดถ้วยฉลากลามิเนต </a:t>
            </a:r>
            <a:r>
              <a:rPr lang="en-US" sz="1200" dirty="0" smtClean="0"/>
              <a:t> </a:t>
            </a:r>
            <a:r>
              <a:rPr lang="th-TH" sz="1200" dirty="0" smtClean="0"/>
              <a:t>ขนาด </a:t>
            </a:r>
            <a:r>
              <a:rPr lang="en-US" sz="1200" dirty="0" smtClean="0"/>
              <a:t>150 – 200 </a:t>
            </a:r>
            <a:r>
              <a:rPr lang="th-TH" sz="1200" dirty="0" smtClean="0"/>
              <a:t>กรัม</a:t>
            </a:r>
          </a:p>
          <a:p>
            <a:pPr>
              <a:buFont typeface="Wingdings" charset="2"/>
              <a:buChar char="§"/>
            </a:pPr>
            <a:r>
              <a:rPr lang="th-TH" sz="1200" dirty="0" smtClean="0"/>
              <a:t>  ตลาดเป้าหมายที่ผู้ประกอบการสนใจคืือ ประเทศญี่ปุ่น และตลาดในแถบเอเชีย</a:t>
            </a:r>
          </a:p>
          <a:p>
            <a:pPr>
              <a:buFont typeface="Wingdings" charset="2"/>
              <a:buChar char="§"/>
            </a:pPr>
            <a:r>
              <a:rPr lang="th-TH" sz="1200" dirty="0" smtClean="0"/>
              <a:t>  ตั้งราคาจำหน่ายไว้ที่ </a:t>
            </a:r>
            <a:r>
              <a:rPr lang="en-US" sz="1200" dirty="0" smtClean="0"/>
              <a:t>35 </a:t>
            </a:r>
            <a:r>
              <a:rPr lang="th-TH" sz="1200" dirty="0" smtClean="0"/>
              <a:t>บาท/ถ้วย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2BE5B-BA41-954D-970B-3A4E427D83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950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sz="1200" dirty="0" smtClean="0"/>
              <a:t>ในเบื้องต้น ผู้ประกอบการได้จัดหาถ้วยบรรจุภัณฑ์</a:t>
            </a:r>
            <a:endParaRPr lang="en-US" sz="1200" dirty="0" smtClean="0"/>
          </a:p>
          <a:p>
            <a:r>
              <a:rPr lang="th-TH" sz="1200" dirty="0" smtClean="0"/>
              <a:t>จากผู้ผลิต ทั้งนี้เพื่อประหยัดในการสั่งทำแบบพิมพ์</a:t>
            </a:r>
          </a:p>
          <a:p>
            <a:r>
              <a:rPr lang="th-TH" sz="1200" dirty="0" smtClean="0"/>
              <a:t>โดยขนาดของถ้วยคือ </a:t>
            </a:r>
            <a:r>
              <a:rPr lang="en-US" sz="1200" dirty="0" smtClean="0">
                <a:latin typeface="Wingdings 2" charset="2"/>
                <a:ea typeface="Wingdings 2" charset="2"/>
                <a:cs typeface="Wingdings 2" charset="2"/>
              </a:rPr>
              <a:t>X</a:t>
            </a:r>
            <a:r>
              <a:rPr lang="en-US" sz="1200" dirty="0" smtClean="0"/>
              <a:t> 84 </a:t>
            </a:r>
            <a:r>
              <a:rPr lang="th-TH" sz="1200" dirty="0" smtClean="0"/>
              <a:t>มม. สูง </a:t>
            </a:r>
            <a:r>
              <a:rPr lang="en-US" sz="1200" dirty="0" smtClean="0"/>
              <a:t>67 </a:t>
            </a:r>
            <a:r>
              <a:rPr lang="th-TH" sz="1200" dirty="0" smtClean="0"/>
              <a:t>มม.</a:t>
            </a:r>
          </a:p>
          <a:p>
            <a:r>
              <a:rPr lang="th-TH" sz="1200" dirty="0" smtClean="0"/>
              <a:t>การออกแบบจึงมุ่งที่แบบฉลากปิดผนึกถ้วย 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2BE5B-BA41-954D-970B-3A4E427D83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82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ผลิตภัณฑ์แต่เดิมของ</a:t>
            </a:r>
            <a:r>
              <a:rPr lang="th-TH" baseline="0" dirty="0" smtClean="0"/>
              <a:t> ผู้ประกอบการ ได้แก่ แยมผลไม้ ท๊อปปิ้งผลไม้ ตลาดหลักส่วนใหญ่คือ กลุ่มประเทศยุโรป</a:t>
            </a:r>
            <a:br>
              <a:rPr lang="th-TH" baseline="0" dirty="0" smtClean="0"/>
            </a:br>
            <a:r>
              <a:rPr lang="th-TH" baseline="0" dirty="0" smtClean="0"/>
              <a:t>รูปแบบของบรรจุภัณฑ์ จึงเน้นที่ความเรียบง่าย และให้ความรู้สึกแบบตะวันตก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2BE5B-BA41-954D-970B-3A4E427D83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9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ผู้ออกแบบ ได้หาข้อมูลเพิ่มเติมเพื่อประกอบในการออกแบบ  โดยพิจารณาสินค้าในกลุ่มใกล้เคียงกับผลิตภัณฑ์ของผู้ประกอบการ</a:t>
            </a:r>
            <a:br>
              <a:rPr lang="th-TH" dirty="0" smtClean="0"/>
            </a:br>
            <a:r>
              <a:rPr lang="th-TH" dirty="0" smtClean="0"/>
              <a:t>โดยเน้นสินค้าที่วางจำหน่ายในประเทศญี่ปุนและกลุ่มประเทศเอเชีย   ทั้งนี้เพื่อพิจารณาถึงรสนิยมโดยรวมของตลาด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2BE5B-BA41-954D-970B-3A4E427D83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27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แผนดำเนินงาน </a:t>
            </a:r>
            <a:br>
              <a:rPr lang="th-TH" dirty="0" smtClean="0"/>
            </a:br>
            <a:r>
              <a:rPr lang="en-US" dirty="0" smtClean="0"/>
              <a:t>1.</a:t>
            </a:r>
            <a:r>
              <a:rPr lang="en-US" baseline="0" dirty="0" smtClean="0"/>
              <a:t> </a:t>
            </a:r>
            <a:r>
              <a:rPr lang="th-TH" baseline="0" dirty="0" smtClean="0"/>
              <a:t>รวบรวมข้อมูล เพื่อประกอบในการออกแบบ ทั้งด้านข้อมูลผลิตภัณฑ์  , ผู้ผลิต, ข้อมูลทั่วไปทางด้านกลุ่มตลาดเป้าหมาย</a:t>
            </a:r>
          </a:p>
          <a:p>
            <a:r>
              <a:rPr lang="en-US" baseline="0" dirty="0" smtClean="0"/>
              <a:t>2.</a:t>
            </a:r>
            <a:r>
              <a:rPr lang="th-TH" baseline="0" dirty="0" smtClean="0"/>
              <a:t> เมื่อได้ข้อมูลพอสมควรแล้ว  ผู้ออกแบบจะทำแบบร่างประมาณ </a:t>
            </a:r>
            <a:r>
              <a:rPr lang="en-US" baseline="0" dirty="0" smtClean="0"/>
              <a:t>3-4</a:t>
            </a:r>
            <a:r>
              <a:rPr lang="th-TH" baseline="0" dirty="0" smtClean="0"/>
              <a:t> แบบ ให้ผู้ประกอบการพิจารณา  หาแนวทางทีเหมาะสม และนำมาพัฒนาในขั้นตอนต่อไป</a:t>
            </a:r>
          </a:p>
          <a:p>
            <a:r>
              <a:rPr lang="en-US" baseline="0" dirty="0" smtClean="0"/>
              <a:t>3. </a:t>
            </a:r>
            <a:r>
              <a:rPr lang="th-TH" baseline="0" dirty="0" smtClean="0"/>
              <a:t>ผู้ออกแบบจะนำแบบร่างและข้อคิดเห็นเสนอแนะจากผู้ประอบการ นำมาพัฒนา </a:t>
            </a:r>
            <a:r>
              <a:rPr lang="en-US" baseline="0" dirty="0" smtClean="0"/>
              <a:t>1-2 </a:t>
            </a:r>
            <a:r>
              <a:rPr lang="th-TH" baseline="0" dirty="0" smtClean="0"/>
              <a:t>แบบ ให้ผู้ประกอบการเลือกแบบที่เหมาะสมที่สุด เพื่อำการสรุปในขั้นต่อไป</a:t>
            </a:r>
          </a:p>
          <a:p>
            <a:r>
              <a:rPr lang="en-US" baseline="0" dirty="0" smtClean="0"/>
              <a:t>4.</a:t>
            </a:r>
            <a:r>
              <a:rPr lang="th-TH" baseline="0" dirty="0" smtClean="0"/>
              <a:t>แบบสรุป จะเป็นแบบที่ผู้ประกอบการเลือกและอาจให้ความเห็นเพิ่มเติม  เพื่อได้แบบที่สมบูรณ์พร้อมทำแบบสั่งงานต่อไป</a:t>
            </a:r>
          </a:p>
          <a:p>
            <a:r>
              <a:rPr lang="en-US" baseline="0" dirty="0" smtClean="0"/>
              <a:t>5. </a:t>
            </a:r>
            <a:r>
              <a:rPr lang="th-TH" baseline="0" dirty="0" smtClean="0"/>
              <a:t>จากแบบสรุป ผู้ออกแบบจะทำแบบสั่งงานจริง</a:t>
            </a:r>
            <a:r>
              <a:rPr lang="en-US" baseline="0" dirty="0" smtClean="0"/>
              <a:t> (Art-work) </a:t>
            </a:r>
            <a:r>
              <a:rPr lang="th-TH" baseline="0" dirty="0" smtClean="0"/>
              <a:t>เพื่อใช้ในการทำ</a:t>
            </a:r>
            <a:r>
              <a:rPr lang="en-US" baseline="0" dirty="0" smtClean="0"/>
              <a:t>Mock-Up </a:t>
            </a:r>
            <a:r>
              <a:rPr lang="th-TH" baseline="0" dirty="0" smtClean="0"/>
              <a:t>และส่งมอบแบบสั่งงานนี้ให้แก่ผู้ประกอบการ นำไปใช้ประโยชน์ทางการผลิตต่อไป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2BE5B-BA41-954D-970B-3A4E427D83B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240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2BE5B-BA41-954D-970B-3A4E427D83B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16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9/27/16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9/27/16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9/27/16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9/27/16 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9/27/16 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9/27/16 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9/27/16 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9/27/16 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9/27/16 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9/27/16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9/27/16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9/27/16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slow">
    <p:fade/>
  </p:transition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omments" Target="../comments/comment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comments" Target="../comments/commen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2.png"/><Relationship Id="rId5" Type="http://schemas.openxmlformats.org/officeDocument/2006/relationships/image" Target="../media/image9.jpg"/><Relationship Id="rId6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2.png"/><Relationship Id="rId5" Type="http://schemas.openxmlformats.org/officeDocument/2006/relationships/image" Target="../media/image3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Relationship Id="rId8" Type="http://schemas.openxmlformats.org/officeDocument/2006/relationships/image" Target="../media/image14.jpg"/><Relationship Id="rId9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572887"/>
            <a:ext cx="10058400" cy="3260400"/>
          </a:xfrm>
        </p:spPr>
        <p:txBody>
          <a:bodyPr/>
          <a:lstStyle/>
          <a:p>
            <a:pPr algn="ctr"/>
            <a:r>
              <a:rPr lang="th-TH" dirty="0" smtClean="0">
                <a:latin typeface="BrowalliaUPC"/>
                <a:cs typeface="BrowalliaUPC"/>
              </a:rPr>
              <a:t>การออกแบบบรรจุภัณฑ์ </a:t>
            </a:r>
            <a:br>
              <a:rPr lang="th-TH" dirty="0" smtClean="0">
                <a:latin typeface="BrowalliaUPC"/>
                <a:cs typeface="BrowalliaUPC"/>
              </a:rPr>
            </a:br>
            <a:r>
              <a:rPr lang="th-TH" dirty="0" smtClean="0">
                <a:latin typeface="BrowalliaUPC"/>
                <a:cs typeface="BrowalliaUPC"/>
              </a:rPr>
              <a:t>มะม่วงในเจลทรอปิ</a:t>
            </a:r>
            <a:r>
              <a:rPr lang="th-TH" dirty="0">
                <a:latin typeface="BrowalliaUPC"/>
                <a:cs typeface="BrowalliaUPC"/>
              </a:rPr>
              <a:t>ค</a:t>
            </a:r>
            <a:r>
              <a:rPr lang="th-TH" dirty="0" smtClean="0">
                <a:latin typeface="BrowalliaUPC"/>
                <a:cs typeface="BrowalliaUPC"/>
              </a:rPr>
              <a:t>คอลฟรุ๊ต</a:t>
            </a:r>
            <a:br>
              <a:rPr lang="th-TH" dirty="0" smtClean="0">
                <a:latin typeface="BrowalliaUPC"/>
                <a:cs typeface="BrowalliaUPC"/>
              </a:rPr>
            </a:br>
            <a:r>
              <a:rPr lang="th-TH" dirty="0" smtClean="0">
                <a:latin typeface="BrowalliaUPC"/>
                <a:cs typeface="BrowalliaUPC"/>
              </a:rPr>
              <a:t> ตราเอ็มวี</a:t>
            </a:r>
            <a:endParaRPr lang="en-US" dirty="0">
              <a:latin typeface="BrowalliaUPC"/>
              <a:cs typeface="BrowalliaUPC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68" y="4778950"/>
            <a:ext cx="1181141" cy="14355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22730" y="6392628"/>
            <a:ext cx="340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สนับสนุนโดย </a:t>
            </a:r>
            <a:r>
              <a:rPr lang="th-TH" b="1" dirty="0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สถาบันอาหาร กระทรวงอุตสาหกรรม</a:t>
            </a:r>
            <a:endParaRPr lang="en-US" b="1" dirty="0">
              <a:solidFill>
                <a:schemeClr val="bg1"/>
              </a:solidFill>
              <a:effectLst>
                <a:outerShdw dist="63500" dir="2700000" algn="tl" rotWithShape="0">
                  <a:prstClr val="black">
                    <a:alpha val="40000"/>
                  </a:prstClr>
                </a:outerShdw>
                <a:reflection blurRad="25400" stA="66000" endPos="35000" dist="25400" dir="5400000" sy="-100000" algn="bl" rotWithShape="0"/>
              </a:effectLst>
              <a:latin typeface="AngsanaUPC" charset="0"/>
              <a:ea typeface="AngsanaUPC" charset="0"/>
              <a:cs typeface="AngsanaUPC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6282" y="4374294"/>
            <a:ext cx="968261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ngsanaUPC" charset="0"/>
                <a:ea typeface="AngsanaUPC" charset="0"/>
                <a:cs typeface="AngsanaUPC" charset="0"/>
              </a:rPr>
              <a:t>MANGO IN TROPICAL FRUIT GEL </a:t>
            </a:r>
            <a:r>
              <a:rPr lang="en-US" sz="4400" dirty="0" smtClean="0">
                <a:latin typeface="AngsanaUPC" charset="0"/>
                <a:ea typeface="AngsanaUPC" charset="0"/>
                <a:cs typeface="AngsanaUPC" charset="0"/>
              </a:rPr>
              <a:t/>
            </a:r>
            <a:br>
              <a:rPr lang="en-US" sz="4400" dirty="0" smtClean="0">
                <a:latin typeface="AngsanaUPC" charset="0"/>
                <a:ea typeface="AngsanaUPC" charset="0"/>
                <a:cs typeface="AngsanaUPC" charset="0"/>
              </a:rPr>
            </a:br>
            <a:r>
              <a:rPr lang="en-US" sz="6600" dirty="0" err="1" smtClean="0">
                <a:latin typeface="AngsanaUPC" charset="0"/>
                <a:ea typeface="AngsanaUPC" charset="0"/>
                <a:cs typeface="AngsanaUPC" charset="0"/>
              </a:rPr>
              <a:t>EmWe</a:t>
            </a:r>
            <a:r>
              <a:rPr lang="en-US" sz="4400" dirty="0" smtClean="0">
                <a:latin typeface="AngsanaUPC" charset="0"/>
                <a:ea typeface="AngsanaUPC" charset="0"/>
                <a:cs typeface="AngsanaUPC" charset="0"/>
              </a:rPr>
              <a:t> </a:t>
            </a:r>
            <a:r>
              <a:rPr lang="en-US" sz="2400" dirty="0" smtClean="0">
                <a:latin typeface="AngsanaUPC" charset="0"/>
                <a:ea typeface="AngsanaUPC" charset="0"/>
                <a:cs typeface="AngsanaUPC" charset="0"/>
              </a:rPr>
              <a:t>BRAND</a:t>
            </a:r>
            <a:endParaRPr lang="en-US" sz="2400" dirty="0">
              <a:latin typeface="AngsanaUPC" charset="0"/>
              <a:ea typeface="AngsanaUPC" charset="0"/>
              <a:cs typeface="AngsanaUPC" charset="0"/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254072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11468010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8522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486" y="260679"/>
            <a:ext cx="10058400" cy="1450757"/>
          </a:xfrm>
        </p:spPr>
        <p:txBody>
          <a:bodyPr/>
          <a:lstStyle/>
          <a:p>
            <a:r>
              <a:rPr lang="th-TH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BrowalliaUPC"/>
                <a:cs typeface="BrowalliaUPC"/>
              </a:rPr>
              <a:t>ข้อมูล</a:t>
            </a:r>
            <a:r>
              <a:rPr lang="th-TH" b="1" dirty="0" smtClean="0">
                <a:latin typeface="BrowalliaUPC"/>
                <a:cs typeface="BrowalliaUPC"/>
              </a:rPr>
              <a:t>เบื้องต้น</a:t>
            </a:r>
            <a:endParaRPr lang="en-US" b="1" dirty="0">
              <a:latin typeface="BrowalliaUPC"/>
              <a:cs typeface="BrowalliaUP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9625" y="1787980"/>
            <a:ext cx="10058400" cy="4802006"/>
          </a:xfrm>
        </p:spPr>
        <p:txBody>
          <a:bodyPr>
            <a:noAutofit/>
          </a:bodyPr>
          <a:lstStyle/>
          <a:p>
            <a:r>
              <a:rPr lang="th-TH" sz="2800" dirty="0" smtClean="0">
                <a:latin typeface="BrowalliaUPC"/>
                <a:cs typeface="BrowalliaUPC"/>
              </a:rPr>
              <a:t>แนวคิดผลิตภัณฑ์</a:t>
            </a:r>
          </a:p>
          <a:p>
            <a:pPr>
              <a:buFont typeface="Wingdings" charset="2"/>
              <a:buChar char="§"/>
            </a:pPr>
            <a:r>
              <a:rPr lang="th-TH" sz="2800" dirty="0" smtClean="0">
                <a:latin typeface="BrowalliaUPC"/>
                <a:cs typeface="BrowalliaUPC"/>
              </a:rPr>
              <a:t>   ผลิตภัณฑ์อาหารที่ทำจากมะม่วงสุก ซึ่งเป็นผลไม้ท้องถิ่น </a:t>
            </a:r>
          </a:p>
          <a:p>
            <a:pPr marL="0" indent="0">
              <a:buNone/>
            </a:pPr>
            <a:r>
              <a:rPr lang="th-TH" sz="2800" dirty="0" smtClean="0">
                <a:latin typeface="BrowalliaUPC"/>
                <a:cs typeface="BrowalliaUPC"/>
              </a:rPr>
              <a:t>     โดยมีส่วนผสมของเจลรสทรอปปิคอล</a:t>
            </a:r>
          </a:p>
          <a:p>
            <a:pPr>
              <a:buFont typeface="Wingdings" charset="2"/>
              <a:buChar char="§"/>
            </a:pPr>
            <a:r>
              <a:rPr lang="th-TH" sz="2800" dirty="0" smtClean="0">
                <a:latin typeface="BrowalliaUPC"/>
                <a:cs typeface="BrowalliaUPC"/>
              </a:rPr>
              <a:t>  ผลิตภัณฑ์อาหารที่มีคุณค่าทางโภชนาการ</a:t>
            </a:r>
          </a:p>
          <a:p>
            <a:pPr>
              <a:buFont typeface="Wingdings" charset="2"/>
              <a:buChar char="§"/>
            </a:pPr>
            <a:r>
              <a:rPr lang="th-TH" sz="2800" dirty="0" smtClean="0">
                <a:latin typeface="BrowalliaUPC"/>
                <a:cs typeface="BrowalliaUPC"/>
              </a:rPr>
              <a:t>  ผลิตภัณฑ์อาหารที่มีความร่วมสมัยเหมาะกับไลฟ์สไตล์ของคนยุคใหม่</a:t>
            </a:r>
          </a:p>
          <a:p>
            <a:pPr>
              <a:buFont typeface="Wingdings" charset="2"/>
              <a:buChar char="§"/>
            </a:pPr>
            <a:r>
              <a:rPr lang="th-TH" sz="2800" dirty="0">
                <a:latin typeface="BrowalliaUPC"/>
                <a:cs typeface="BrowalliaUPC"/>
              </a:rPr>
              <a:t> </a:t>
            </a:r>
            <a:r>
              <a:rPr lang="th-TH" sz="2800" dirty="0" smtClean="0">
                <a:latin typeface="BrowalliaUPC"/>
                <a:cs typeface="BrowalliaUPC"/>
              </a:rPr>
              <a:t> บรรจุในถ้วยพลาสติก </a:t>
            </a:r>
            <a:r>
              <a:rPr lang="en-US" sz="2800" dirty="0" smtClean="0">
                <a:latin typeface="BrowalliaUPC"/>
                <a:cs typeface="BrowalliaUPC"/>
              </a:rPr>
              <a:t>PP</a:t>
            </a:r>
            <a:r>
              <a:rPr lang="th-TH" sz="2800" dirty="0" smtClean="0">
                <a:latin typeface="BrowalliaUPC"/>
                <a:cs typeface="BrowalliaUPC"/>
              </a:rPr>
              <a:t> ปิดถ้วยฉลากลามิเนต </a:t>
            </a:r>
            <a:r>
              <a:rPr lang="en-US" sz="2800" dirty="0" smtClean="0">
                <a:latin typeface="BrowalliaUPC"/>
                <a:cs typeface="BrowalliaUPC"/>
              </a:rPr>
              <a:t> </a:t>
            </a:r>
            <a:r>
              <a:rPr lang="th-TH" sz="2800" dirty="0" smtClean="0">
                <a:latin typeface="BrowalliaUPC"/>
                <a:cs typeface="BrowalliaUPC"/>
              </a:rPr>
              <a:t>ขนาด </a:t>
            </a:r>
            <a:r>
              <a:rPr lang="en-US" sz="2800" dirty="0" smtClean="0">
                <a:latin typeface="BrowalliaUPC"/>
                <a:cs typeface="BrowalliaUPC"/>
              </a:rPr>
              <a:t>150 – 200 </a:t>
            </a:r>
            <a:r>
              <a:rPr lang="th-TH" sz="2800" dirty="0" smtClean="0">
                <a:latin typeface="BrowalliaUPC"/>
                <a:cs typeface="BrowalliaUPC"/>
              </a:rPr>
              <a:t>กรัม</a:t>
            </a:r>
          </a:p>
          <a:p>
            <a:pPr>
              <a:buFont typeface="Wingdings" charset="2"/>
              <a:buChar char="§"/>
            </a:pPr>
            <a:r>
              <a:rPr lang="th-TH" sz="2800" dirty="0" smtClean="0">
                <a:latin typeface="BrowalliaUPC"/>
                <a:cs typeface="BrowalliaUPC"/>
              </a:rPr>
              <a:t>  ตลาดเป้าหมายที่ผู้ประกอบการสนใจคืือ ประเทศญี่ปุ่น และตลาดในแถบเอเชีย</a:t>
            </a:r>
          </a:p>
          <a:p>
            <a:pPr>
              <a:buFont typeface="Wingdings" charset="2"/>
              <a:buChar char="§"/>
            </a:pPr>
            <a:r>
              <a:rPr lang="th-TH" sz="2800" dirty="0">
                <a:latin typeface="BrowalliaUPC"/>
                <a:cs typeface="BrowalliaUPC"/>
              </a:rPr>
              <a:t> </a:t>
            </a:r>
            <a:r>
              <a:rPr lang="th-TH" sz="2800" dirty="0" smtClean="0">
                <a:latin typeface="BrowalliaUPC"/>
                <a:cs typeface="BrowalliaUPC"/>
              </a:rPr>
              <a:t> ตั้งราคาจำหน่ายไว้ที่ </a:t>
            </a:r>
            <a:r>
              <a:rPr lang="en-US" sz="2800" dirty="0" smtClean="0">
                <a:latin typeface="BrowalliaUPC"/>
                <a:cs typeface="BrowalliaUPC"/>
              </a:rPr>
              <a:t>35 </a:t>
            </a:r>
            <a:r>
              <a:rPr lang="th-TH" sz="2800" dirty="0" smtClean="0">
                <a:latin typeface="BrowalliaUPC"/>
                <a:cs typeface="BrowalliaUPC"/>
              </a:rPr>
              <a:t>บาท/ถ้วย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68" y="4778950"/>
            <a:ext cx="1181141" cy="1435507"/>
          </a:xfrm>
          <a:prstGeom prst="rect">
            <a:avLst/>
          </a:prstGeom>
        </p:spPr>
      </p:pic>
      <p:sp>
        <p:nvSpPr>
          <p:cNvPr id="8" name="Rectangle 7"/>
          <p:cNvSpPr>
            <a:spLocks noChangeAspect="1"/>
          </p:cNvSpPr>
          <p:nvPr/>
        </p:nvSpPr>
        <p:spPr>
          <a:xfrm>
            <a:off x="254072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11468010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178" y="837670"/>
            <a:ext cx="3680097" cy="36800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522730" y="6392628"/>
            <a:ext cx="340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สนับสนุนโดย </a:t>
            </a:r>
            <a:r>
              <a:rPr lang="th-TH" b="1" dirty="0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สถาบันอาหาร กระทรวงอุตสาหกรรม</a:t>
            </a:r>
            <a:endParaRPr lang="en-US" b="1" dirty="0">
              <a:solidFill>
                <a:schemeClr val="bg1"/>
              </a:solidFill>
              <a:effectLst>
                <a:outerShdw dist="63500" dir="2700000" algn="tl" rotWithShape="0">
                  <a:prstClr val="black">
                    <a:alpha val="40000"/>
                  </a:prstClr>
                </a:outerShdw>
                <a:reflection blurRad="25400" stA="66000" endPos="35000" dist="25400" dir="5400000" sy="-100000" algn="bl" rotWithShape="0"/>
              </a:effectLst>
              <a:latin typeface="AngsanaUPC" charset="0"/>
              <a:ea typeface="AngsanaUPC" charset="0"/>
              <a:cs typeface="AngsanaUP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25087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BrowalliaUPC"/>
                <a:cs typeface="BrowalliaUPC"/>
              </a:rPr>
              <a:t>แนวทางการออกแบบ</a:t>
            </a:r>
            <a:endParaRPr lang="en-US" b="1" dirty="0">
              <a:latin typeface="BrowalliaUPC"/>
              <a:cs typeface="BrowalliaUPC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68" y="4778950"/>
            <a:ext cx="1181141" cy="1435507"/>
          </a:xfrm>
          <a:prstGeom prst="rect">
            <a:avLst/>
          </a:prstGeom>
        </p:spPr>
      </p:pic>
      <p:sp>
        <p:nvSpPr>
          <p:cNvPr id="8" name="Rectangle 7"/>
          <p:cNvSpPr>
            <a:spLocks noChangeAspect="1"/>
          </p:cNvSpPr>
          <p:nvPr/>
        </p:nvSpPr>
        <p:spPr>
          <a:xfrm>
            <a:off x="254072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11468010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618" y="1993037"/>
            <a:ext cx="2141578" cy="21415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97" r="29717"/>
          <a:stretch/>
        </p:blipFill>
        <p:spPr>
          <a:xfrm>
            <a:off x="7238733" y="1992451"/>
            <a:ext cx="1838222" cy="21421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92" y="1993037"/>
            <a:ext cx="2141578" cy="21415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993037"/>
            <a:ext cx="3675052" cy="396632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191764" y="4389706"/>
            <a:ext cx="5859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>
                <a:latin typeface="BrowalliaUPC"/>
                <a:cs typeface="BrowalliaUPC"/>
              </a:rPr>
              <a:t>ในเบื้องต้น ผู้ประกอบการ</a:t>
            </a:r>
            <a:r>
              <a:rPr lang="th-TH" sz="2400" dirty="0" smtClean="0">
                <a:latin typeface="BrowalliaUPC"/>
                <a:cs typeface="BrowalliaUPC"/>
              </a:rPr>
              <a:t>ได้เลือกและจัดหา</a:t>
            </a:r>
            <a:r>
              <a:rPr lang="th-TH" sz="2400" dirty="0">
                <a:latin typeface="BrowalliaUPC"/>
                <a:cs typeface="BrowalliaUPC"/>
              </a:rPr>
              <a:t>ถ้วยบรรจุภัณฑ์</a:t>
            </a:r>
            <a:endParaRPr lang="en-US" sz="2400" dirty="0">
              <a:latin typeface="BrowalliaUPC"/>
              <a:cs typeface="BrowalliaUPC"/>
            </a:endParaRPr>
          </a:p>
          <a:p>
            <a:r>
              <a:rPr lang="th-TH" sz="2400" dirty="0" smtClean="0">
                <a:latin typeface="BrowalliaUPC"/>
                <a:cs typeface="BrowalliaUPC"/>
              </a:rPr>
              <a:t>ขนาด </a:t>
            </a:r>
            <a:r>
              <a:rPr lang="en-US" sz="2400" dirty="0" smtClean="0">
                <a:latin typeface="BrowalliaUPC"/>
                <a:cs typeface="BrowalliaUPC"/>
              </a:rPr>
              <a:t>200 ml </a:t>
            </a:r>
            <a:r>
              <a:rPr lang="th-TH" sz="2400" dirty="0" smtClean="0">
                <a:latin typeface="BrowalliaUPC"/>
                <a:cs typeface="BrowalliaUPC"/>
              </a:rPr>
              <a:t>จาก</a:t>
            </a:r>
            <a:r>
              <a:rPr lang="th-TH" sz="2400" dirty="0">
                <a:latin typeface="BrowalliaUPC"/>
                <a:cs typeface="BrowalliaUPC"/>
              </a:rPr>
              <a:t>ผู้ผลิต ทั้งนี้เพื่อประหยัดในการสั่งทำแบบพิมพ์</a:t>
            </a:r>
          </a:p>
          <a:p>
            <a:r>
              <a:rPr lang="th-TH" sz="2400" dirty="0">
                <a:latin typeface="BrowalliaUPC"/>
                <a:cs typeface="BrowalliaUPC"/>
              </a:rPr>
              <a:t>โดยขนาดของถ้วยคือ </a:t>
            </a:r>
            <a:r>
              <a:rPr lang="en-US" sz="2400" dirty="0">
                <a:latin typeface="BrowalliaUPC"/>
                <a:ea typeface="Wingdings 2" charset="2"/>
                <a:cs typeface="BrowalliaUPC"/>
              </a:rPr>
              <a:t>X</a:t>
            </a:r>
            <a:r>
              <a:rPr lang="en-US" sz="2400" dirty="0">
                <a:latin typeface="BrowalliaUPC"/>
                <a:cs typeface="BrowalliaUPC"/>
              </a:rPr>
              <a:t> 84 </a:t>
            </a:r>
            <a:r>
              <a:rPr lang="th-TH" sz="2400" dirty="0">
                <a:latin typeface="BrowalliaUPC"/>
                <a:cs typeface="BrowalliaUPC"/>
              </a:rPr>
              <a:t>มม. สูง </a:t>
            </a:r>
            <a:r>
              <a:rPr lang="en-US" sz="2400" dirty="0" smtClean="0">
                <a:latin typeface="BrowalliaUPC"/>
                <a:cs typeface="BrowalliaUPC"/>
              </a:rPr>
              <a:t> 67 </a:t>
            </a:r>
            <a:r>
              <a:rPr lang="th-TH" sz="2400" dirty="0">
                <a:latin typeface="BrowalliaUPC"/>
                <a:cs typeface="BrowalliaUPC"/>
              </a:rPr>
              <a:t>มม.</a:t>
            </a:r>
          </a:p>
          <a:p>
            <a:r>
              <a:rPr lang="th-TH" sz="2400" dirty="0">
                <a:latin typeface="BrowalliaUPC"/>
                <a:cs typeface="BrowalliaUPC"/>
              </a:rPr>
              <a:t>การออกแบบจึงมุ่งที่แบบฉลากปิดผนึกถ้วย </a:t>
            </a:r>
            <a:endParaRPr lang="en-US" sz="2400" dirty="0">
              <a:latin typeface="BrowalliaUPC"/>
              <a:cs typeface="BrowalliaUP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22730" y="6392628"/>
            <a:ext cx="340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สนับสนุนโดย </a:t>
            </a:r>
            <a:r>
              <a:rPr lang="th-TH" b="1" dirty="0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สถาบันอาหาร กระทรวงอุตสาหกรรม</a:t>
            </a:r>
            <a:endParaRPr lang="en-US" b="1" dirty="0">
              <a:solidFill>
                <a:schemeClr val="bg1"/>
              </a:solidFill>
              <a:effectLst>
                <a:outerShdw dist="63500" dir="2700000" algn="tl" rotWithShape="0">
                  <a:prstClr val="black">
                    <a:alpha val="40000"/>
                  </a:prstClr>
                </a:outerShdw>
                <a:reflection blurRad="25400" stA="66000" endPos="35000" dist="25400" dir="5400000" sy="-100000" algn="bl" rotWithShape="0"/>
              </a:effectLst>
              <a:latin typeface="AngsanaUPC" charset="0"/>
              <a:ea typeface="AngsanaUPC" charset="0"/>
              <a:cs typeface="AngsanaUP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25888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/>
                <a:cs typeface="BrowalliaUPC"/>
              </a:rPr>
              <a:t>ข้อมูลด้านอัตตลักษณ์ของผลิตภัณฑ์ของผู้ประกอบการ</a:t>
            </a:r>
            <a:endParaRPr lang="en-US" dirty="0">
              <a:latin typeface="BrowalliaUPC"/>
              <a:cs typeface="BrowalliaUPC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232" y="1963846"/>
            <a:ext cx="3017043" cy="4022725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68" y="4778950"/>
            <a:ext cx="1181141" cy="1435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832" y="1963846"/>
            <a:ext cx="3017044" cy="40227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433" y="1963845"/>
            <a:ext cx="3017044" cy="4022725"/>
          </a:xfrm>
          <a:prstGeom prst="rect">
            <a:avLst/>
          </a:prstGeom>
        </p:spPr>
      </p:pic>
      <p:sp>
        <p:nvSpPr>
          <p:cNvPr id="9" name="Rectangle 8"/>
          <p:cNvSpPr>
            <a:spLocks noChangeAspect="1"/>
          </p:cNvSpPr>
          <p:nvPr/>
        </p:nvSpPr>
        <p:spPr>
          <a:xfrm>
            <a:off x="254072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11468010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522730" y="6392628"/>
            <a:ext cx="340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สนับสนุนโดย </a:t>
            </a:r>
            <a:r>
              <a:rPr lang="th-TH" b="1" dirty="0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สถาบันอาหาร กระทรวงอุตสาหกรรม</a:t>
            </a:r>
            <a:endParaRPr lang="en-US" b="1" dirty="0">
              <a:solidFill>
                <a:schemeClr val="bg1"/>
              </a:solidFill>
              <a:effectLst>
                <a:outerShdw dist="63500" dir="2700000" algn="tl" rotWithShape="0">
                  <a:prstClr val="black">
                    <a:alpha val="40000"/>
                  </a:prstClr>
                </a:outerShdw>
                <a:reflection blurRad="25400" stA="66000" endPos="35000" dist="25400" dir="5400000" sy="-100000" algn="bl" rotWithShape="0"/>
              </a:effectLst>
              <a:latin typeface="AngsanaUPC" charset="0"/>
              <a:ea typeface="AngsanaUPC" charset="0"/>
              <a:cs typeface="AngsanaUP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358481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/>
                <a:cs typeface="BrowalliaUPC"/>
              </a:rPr>
              <a:t>รูปแบบผลิตภัณฑ์ที่ใกล้เคียง</a:t>
            </a:r>
            <a:endParaRPr lang="en-US" dirty="0">
              <a:latin typeface="BrowalliaUPC"/>
              <a:cs typeface="BrowalliaUPC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524" y="1908281"/>
            <a:ext cx="2074137" cy="2074137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68" y="4778950"/>
            <a:ext cx="1181141" cy="1435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779" y="276474"/>
            <a:ext cx="1258993" cy="12589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547" y="1908281"/>
            <a:ext cx="2074137" cy="20741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524" y="4153339"/>
            <a:ext cx="2093173" cy="20931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547" y="4153339"/>
            <a:ext cx="2093173" cy="20931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924" y="1908281"/>
            <a:ext cx="4159848" cy="4159848"/>
          </a:xfrm>
          <a:prstGeom prst="rect">
            <a:avLst/>
          </a:prstGeom>
        </p:spPr>
      </p:pic>
      <p:sp>
        <p:nvSpPr>
          <p:cNvPr id="12" name="Rectangle 11"/>
          <p:cNvSpPr>
            <a:spLocks noChangeAspect="1"/>
          </p:cNvSpPr>
          <p:nvPr/>
        </p:nvSpPr>
        <p:spPr>
          <a:xfrm>
            <a:off x="254072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11468010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522730" y="6392628"/>
            <a:ext cx="340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สนับสนุนโดย </a:t>
            </a:r>
            <a:r>
              <a:rPr lang="th-TH" b="1" dirty="0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สถาบันอาหาร กระทรวงอุตสาหกรรม</a:t>
            </a:r>
            <a:endParaRPr lang="en-US" b="1" dirty="0">
              <a:solidFill>
                <a:schemeClr val="bg1"/>
              </a:solidFill>
              <a:effectLst>
                <a:outerShdw dist="63500" dir="2700000" algn="tl" rotWithShape="0">
                  <a:prstClr val="black">
                    <a:alpha val="40000"/>
                  </a:prstClr>
                </a:outerShdw>
                <a:reflection blurRad="25400" stA="66000" endPos="35000" dist="25400" dir="5400000" sy="-100000" algn="bl" rotWithShape="0"/>
              </a:effectLst>
              <a:latin typeface="AngsanaUPC" charset="0"/>
              <a:ea typeface="AngsanaUPC" charset="0"/>
              <a:cs typeface="AngsanaUP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601471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/>
                <a:cs typeface="BrowalliaUPC"/>
              </a:rPr>
              <a:t>แผนดำเนินงาน</a:t>
            </a:r>
            <a:endParaRPr lang="en-US" dirty="0">
              <a:latin typeface="BrowalliaUPC"/>
              <a:cs typeface="BrowalliaUPC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641890"/>
              </p:ext>
            </p:extLst>
          </p:nvPr>
        </p:nvGraphicFramePr>
        <p:xfrm>
          <a:off x="714872" y="1846263"/>
          <a:ext cx="11147276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68" y="4778950"/>
            <a:ext cx="1181141" cy="1435507"/>
          </a:xfrm>
          <a:prstGeom prst="rect">
            <a:avLst/>
          </a:prstGeom>
        </p:spPr>
      </p:pic>
      <p:sp>
        <p:nvSpPr>
          <p:cNvPr id="6" name="Rectangle 5"/>
          <p:cNvSpPr>
            <a:spLocks noChangeAspect="1"/>
          </p:cNvSpPr>
          <p:nvPr/>
        </p:nvSpPr>
        <p:spPr>
          <a:xfrm>
            <a:off x="254072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11468010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flipH="1">
            <a:off x="824453" y="3121572"/>
            <a:ext cx="427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1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02257" y="3121570"/>
            <a:ext cx="441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31223" y="3091485"/>
            <a:ext cx="441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1482" y="3121570"/>
            <a:ext cx="441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1741" y="3091486"/>
            <a:ext cx="441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22730" y="6392628"/>
            <a:ext cx="340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สนับสนุนโดย </a:t>
            </a:r>
            <a:r>
              <a:rPr lang="th-TH" b="1" dirty="0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สถาบันอาหาร กระทรวงอุตสาหกรรม</a:t>
            </a:r>
            <a:endParaRPr lang="en-US" b="1" dirty="0">
              <a:solidFill>
                <a:schemeClr val="bg1"/>
              </a:solidFill>
              <a:effectLst>
                <a:outerShdw dist="63500" dir="2700000" algn="tl" rotWithShape="0">
                  <a:prstClr val="black">
                    <a:alpha val="40000"/>
                  </a:prstClr>
                </a:outerShdw>
                <a:reflection blurRad="25400" stA="66000" endPos="35000" dist="25400" dir="5400000" sy="-100000" algn="bl" rotWithShape="0"/>
              </a:effectLst>
              <a:latin typeface="AngsanaUPC" charset="0"/>
              <a:ea typeface="AngsanaUPC" charset="0"/>
              <a:cs typeface="AngsanaUP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481476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แบบร่าง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68" y="4778950"/>
            <a:ext cx="1181141" cy="1435507"/>
          </a:xfrm>
          <a:prstGeom prst="rect">
            <a:avLst/>
          </a:prstGeom>
        </p:spPr>
      </p:pic>
      <p:sp>
        <p:nvSpPr>
          <p:cNvPr id="8" name="Rectangle 7"/>
          <p:cNvSpPr>
            <a:spLocks noChangeAspect="1"/>
          </p:cNvSpPr>
          <p:nvPr/>
        </p:nvSpPr>
        <p:spPr>
          <a:xfrm>
            <a:off x="254072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11468010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662" y="2916537"/>
            <a:ext cx="3755471" cy="217498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892" y="2961539"/>
            <a:ext cx="3755471" cy="217249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018" y="286603"/>
            <a:ext cx="1710950" cy="58998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743200" y="4778949"/>
            <a:ext cx="488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chemeClr val="accent1"/>
                </a:solidFill>
                <a:latin typeface="Wingdings 2" charset="2"/>
                <a:ea typeface="Wingdings 2" charset="2"/>
                <a:cs typeface="Wingdings 2" charset="2"/>
              </a:rPr>
              <a:t>P</a:t>
            </a:r>
            <a:endParaRPr lang="en-US" sz="3600">
              <a:solidFill>
                <a:schemeClr val="accent1"/>
              </a:solidFill>
              <a:latin typeface="Wingdings 3" charset="2"/>
              <a:ea typeface="Wingdings 3" charset="2"/>
              <a:cs typeface="Wingdings 3" charset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338465" y="1780827"/>
            <a:ext cx="488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chemeClr val="accent1"/>
                </a:solidFill>
                <a:latin typeface="Wingdings 2" charset="2"/>
                <a:ea typeface="Wingdings 2" charset="2"/>
                <a:cs typeface="Wingdings 2" charset="2"/>
              </a:rPr>
              <a:t>P</a:t>
            </a:r>
            <a:endParaRPr lang="en-US" sz="3600">
              <a:solidFill>
                <a:schemeClr val="accent1"/>
              </a:solidFill>
              <a:latin typeface="Wingdings 3" charset="2"/>
              <a:ea typeface="Wingdings 3" charset="2"/>
              <a:cs typeface="Wingdings 3" charset="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22730" y="6392628"/>
            <a:ext cx="340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สนับสนุนโดย </a:t>
            </a:r>
            <a:r>
              <a:rPr lang="th-TH" b="1" dirty="0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สถาบันอาหาร กระทรวงอุตสาหกรรม</a:t>
            </a:r>
            <a:endParaRPr lang="en-US" b="1" dirty="0">
              <a:solidFill>
                <a:schemeClr val="bg1"/>
              </a:solidFill>
              <a:effectLst>
                <a:outerShdw dist="63500" dir="2700000" algn="tl" rotWithShape="0">
                  <a:prstClr val="black">
                    <a:alpha val="40000"/>
                  </a:prstClr>
                </a:outerShdw>
                <a:reflection blurRad="25400" stA="66000" endPos="35000" dist="25400" dir="5400000" sy="-100000" algn="bl" rotWithShape="0"/>
              </a:effectLst>
              <a:latin typeface="AngsanaUPC" charset="0"/>
              <a:ea typeface="AngsanaUPC" charset="0"/>
              <a:cs typeface="AngsanaUP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66604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/>
                <a:cs typeface="BrowalliaUPC"/>
              </a:rPr>
              <a:t>แบบพัฒนา</a:t>
            </a:r>
            <a:endParaRPr lang="en-US" dirty="0">
              <a:latin typeface="BrowalliaUPC"/>
              <a:cs typeface="BrowalliaUPC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68" y="4778950"/>
            <a:ext cx="1181141" cy="1435507"/>
          </a:xfrm>
          <a:prstGeom prst="rect">
            <a:avLst/>
          </a:prstGeom>
        </p:spPr>
      </p:pic>
      <p:sp>
        <p:nvSpPr>
          <p:cNvPr id="6" name="Rectangle 5"/>
          <p:cNvSpPr>
            <a:spLocks noChangeAspect="1"/>
          </p:cNvSpPr>
          <p:nvPr/>
        </p:nvSpPr>
        <p:spPr>
          <a:xfrm>
            <a:off x="254072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11468010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434" y="1834507"/>
            <a:ext cx="4220309" cy="44649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343" y="1834507"/>
            <a:ext cx="4320712" cy="446496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17395" y="3743823"/>
            <a:ext cx="488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chemeClr val="accent1"/>
                </a:solidFill>
                <a:latin typeface="Wingdings 2" charset="2"/>
                <a:ea typeface="Wingdings 2" charset="2"/>
                <a:cs typeface="Wingdings 2" charset="2"/>
              </a:rPr>
              <a:t>P</a:t>
            </a:r>
            <a:endParaRPr lang="en-US" sz="3600">
              <a:solidFill>
                <a:schemeClr val="accent1"/>
              </a:solidFill>
              <a:latin typeface="Wingdings 3" charset="2"/>
              <a:ea typeface="Wingdings 3" charset="2"/>
              <a:cs typeface="Wingdings 3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22730" y="6392628"/>
            <a:ext cx="340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สนับสนุนโดย </a:t>
            </a:r>
            <a:r>
              <a:rPr lang="th-TH" b="1" dirty="0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สถาบันอาหาร กระทรวงอุตสาหกรรม</a:t>
            </a:r>
            <a:endParaRPr lang="en-US" b="1" dirty="0">
              <a:solidFill>
                <a:schemeClr val="bg1"/>
              </a:solidFill>
              <a:effectLst>
                <a:outerShdw dist="63500" dir="2700000" algn="tl" rotWithShape="0">
                  <a:prstClr val="black">
                    <a:alpha val="40000"/>
                  </a:prstClr>
                </a:outerShdw>
                <a:reflection blurRad="25400" stA="66000" endPos="35000" dist="25400" dir="5400000" sy="-100000" algn="bl" rotWithShape="0"/>
              </a:effectLst>
              <a:latin typeface="AngsanaUPC" charset="0"/>
              <a:ea typeface="AngsanaUPC" charset="0"/>
              <a:cs typeface="AngsanaUP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68242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/>
                <a:cs typeface="BrowalliaUPC"/>
              </a:rPr>
              <a:t>ขั้นสรุป</a:t>
            </a:r>
            <a:endParaRPr lang="en-US" dirty="0">
              <a:latin typeface="BrowalliaUPC"/>
              <a:cs typeface="BrowalliaUPC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68" y="4778950"/>
            <a:ext cx="1181141" cy="1435507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60"/>
          <a:stretch/>
        </p:blipFill>
        <p:spPr>
          <a:xfrm rot="5400000">
            <a:off x="5946596" y="932836"/>
            <a:ext cx="5152267" cy="4439569"/>
          </a:xfrm>
        </p:spPr>
      </p:pic>
      <p:sp>
        <p:nvSpPr>
          <p:cNvPr id="7" name="Rectangle 6"/>
          <p:cNvSpPr>
            <a:spLocks noChangeAspect="1"/>
          </p:cNvSpPr>
          <p:nvPr/>
        </p:nvSpPr>
        <p:spPr>
          <a:xfrm>
            <a:off x="254072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11468010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47" y="2044901"/>
            <a:ext cx="3852000" cy="384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522730" y="6392628"/>
            <a:ext cx="340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สนับสนุนโดย </a:t>
            </a:r>
            <a:r>
              <a:rPr lang="th-TH" b="1" dirty="0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สถาบันอาหาร กระทรวงอุตสาหกรรม</a:t>
            </a:r>
            <a:endParaRPr lang="en-US" b="1" dirty="0">
              <a:solidFill>
                <a:schemeClr val="bg1"/>
              </a:solidFill>
              <a:effectLst>
                <a:outerShdw dist="63500" dir="2700000" algn="tl" rotWithShape="0">
                  <a:prstClr val="black">
                    <a:alpha val="40000"/>
                  </a:prstClr>
                </a:outerShdw>
                <a:reflection blurRad="25400" stA="66000" endPos="35000" dist="25400" dir="5400000" sy="-100000" algn="bl" rotWithShape="0"/>
              </a:effectLst>
              <a:latin typeface="AngsanaUPC" charset="0"/>
              <a:ea typeface="AngsanaUPC" charset="0"/>
              <a:cs typeface="AngsanaUP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08769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/>
                <a:cs typeface="BrowalliaUPC"/>
              </a:rPr>
              <a:t>สรุปงานออกแบบ</a:t>
            </a:r>
            <a:endParaRPr lang="en-US" dirty="0">
              <a:latin typeface="BrowalliaUPC"/>
              <a:cs typeface="BrowalliaUPC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68" y="4778950"/>
            <a:ext cx="1181141" cy="1435507"/>
          </a:xfrm>
          <a:prstGeom prst="rect">
            <a:avLst/>
          </a:prstGeom>
        </p:spPr>
      </p:pic>
      <p:sp>
        <p:nvSpPr>
          <p:cNvPr id="9" name="Rectangle 8"/>
          <p:cNvSpPr>
            <a:spLocks noChangeAspect="1"/>
          </p:cNvSpPr>
          <p:nvPr/>
        </p:nvSpPr>
        <p:spPr>
          <a:xfrm>
            <a:off x="254072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11468010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272" y="849189"/>
            <a:ext cx="4800540" cy="4800540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294" y="2044901"/>
            <a:ext cx="3857735" cy="37123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522730" y="6392628"/>
            <a:ext cx="340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สนับสนุนโดย </a:t>
            </a:r>
            <a:r>
              <a:rPr lang="th-TH" b="1" dirty="0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สถาบันอาหาร กระทรวงอุตสาหกรรม</a:t>
            </a:r>
            <a:endParaRPr lang="en-US" b="1" dirty="0">
              <a:solidFill>
                <a:schemeClr val="bg1"/>
              </a:solidFill>
              <a:effectLst>
                <a:outerShdw dist="63500" dir="2700000" algn="tl" rotWithShape="0">
                  <a:prstClr val="black">
                    <a:alpha val="40000"/>
                  </a:prstClr>
                </a:outerShdw>
                <a:reflection blurRad="25400" stA="66000" endPos="35000" dist="25400" dir="5400000" sy="-100000" algn="bl" rotWithShape="0"/>
              </a:effectLst>
              <a:latin typeface="AngsanaUPC" charset="0"/>
              <a:ea typeface="AngsanaUPC" charset="0"/>
              <a:cs typeface="AngsanaUP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51748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/>
                <a:cs typeface="BrowalliaUPC"/>
              </a:rPr>
              <a:t>จากเริ่มต้นถึงผลลัพธ์</a:t>
            </a:r>
            <a:endParaRPr lang="en-US" dirty="0">
              <a:latin typeface="BrowalliaUPC"/>
              <a:cs typeface="BrowalliaUPC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850" y="1942313"/>
            <a:ext cx="3812102" cy="38121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9" t="5785" r="6667" b="4789"/>
          <a:stretch/>
        </p:blipFill>
        <p:spPr>
          <a:xfrm rot="5400000">
            <a:off x="6482434" y="1479503"/>
            <a:ext cx="3812102" cy="47377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68" y="4778950"/>
            <a:ext cx="1181141" cy="1435507"/>
          </a:xfrm>
          <a:prstGeom prst="rect">
            <a:avLst/>
          </a:prstGeom>
        </p:spPr>
      </p:pic>
      <p:sp>
        <p:nvSpPr>
          <p:cNvPr id="8" name="Rectangle 7"/>
          <p:cNvSpPr>
            <a:spLocks noChangeAspect="1"/>
          </p:cNvSpPr>
          <p:nvPr/>
        </p:nvSpPr>
        <p:spPr>
          <a:xfrm>
            <a:off x="254072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11468010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522730" y="6392628"/>
            <a:ext cx="340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สนับสนุนโดย </a:t>
            </a:r>
            <a:r>
              <a:rPr lang="th-TH" b="1" dirty="0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สถาบันอาหาร กระทรวงอุตสาหกรรม</a:t>
            </a:r>
            <a:endParaRPr lang="en-US" b="1" dirty="0">
              <a:solidFill>
                <a:schemeClr val="bg1"/>
              </a:solidFill>
              <a:effectLst>
                <a:outerShdw dist="63500" dir="2700000" algn="tl" rotWithShape="0">
                  <a:prstClr val="black">
                    <a:alpha val="40000"/>
                  </a:prstClr>
                </a:outerShdw>
                <a:reflection blurRad="25400" stA="66000" endPos="35000" dist="25400" dir="5400000" sy="-100000" algn="bl" rotWithShape="0"/>
              </a:effectLst>
              <a:latin typeface="AngsanaUPC" charset="0"/>
              <a:ea typeface="AngsanaUPC" charset="0"/>
              <a:cs typeface="AngsanaUP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61643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572887"/>
            <a:ext cx="10058400" cy="3260400"/>
          </a:xfrm>
        </p:spPr>
        <p:txBody>
          <a:bodyPr>
            <a:normAutofit/>
          </a:bodyPr>
          <a:lstStyle/>
          <a:p>
            <a:pPr algn="ctr"/>
            <a:r>
              <a:rPr lang="th-TH" dirty="0" smtClean="0">
                <a:latin typeface="BrowalliaUPC"/>
                <a:cs typeface="BrowalliaUPC"/>
              </a:rPr>
              <a:t>การออกแบบบรรจุภัณฑ์ </a:t>
            </a:r>
            <a:br>
              <a:rPr lang="th-TH" dirty="0" smtClean="0">
                <a:latin typeface="BrowalliaUPC"/>
                <a:cs typeface="BrowalliaUPC"/>
              </a:rPr>
            </a:br>
            <a:r>
              <a:rPr lang="th-TH" dirty="0" smtClean="0">
                <a:latin typeface="BrowalliaUPC"/>
                <a:cs typeface="BrowalliaUPC"/>
              </a:rPr>
              <a:t>มะม่วงในเจลทรอปิ</a:t>
            </a:r>
            <a:r>
              <a:rPr lang="th-TH" dirty="0">
                <a:latin typeface="BrowalliaUPC"/>
                <a:cs typeface="BrowalliaUPC"/>
              </a:rPr>
              <a:t>ค</a:t>
            </a:r>
            <a:r>
              <a:rPr lang="th-TH" dirty="0" smtClean="0">
                <a:latin typeface="BrowalliaUPC"/>
                <a:cs typeface="BrowalliaUPC"/>
              </a:rPr>
              <a:t>คอลฟรุ๊ต</a:t>
            </a:r>
            <a:br>
              <a:rPr lang="th-TH" dirty="0" smtClean="0">
                <a:latin typeface="BrowalliaUPC"/>
                <a:cs typeface="BrowalliaUPC"/>
              </a:rPr>
            </a:br>
            <a:r>
              <a:rPr lang="th-TH" dirty="0" smtClean="0">
                <a:latin typeface="BrowalliaUPC"/>
                <a:cs typeface="BrowalliaUPC"/>
              </a:rPr>
              <a:t> ตราเอ็มวี</a:t>
            </a:r>
            <a:endParaRPr lang="en-US" dirty="0">
              <a:latin typeface="BrowalliaUPC"/>
              <a:cs typeface="BrowalliaUPC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968" y="4778950"/>
            <a:ext cx="1181141" cy="14355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76282" y="4374294"/>
            <a:ext cx="968261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ngsanaUPC" charset="0"/>
                <a:ea typeface="AngsanaUPC" charset="0"/>
                <a:cs typeface="AngsanaUPC" charset="0"/>
              </a:rPr>
              <a:t>MANGO IN TROPICAL FRUIT GEL </a:t>
            </a:r>
            <a:r>
              <a:rPr lang="en-US" sz="4400" dirty="0" smtClean="0">
                <a:latin typeface="AngsanaUPC" charset="0"/>
                <a:ea typeface="AngsanaUPC" charset="0"/>
                <a:cs typeface="AngsanaUPC" charset="0"/>
              </a:rPr>
              <a:t/>
            </a:r>
            <a:br>
              <a:rPr lang="en-US" sz="4400" dirty="0" smtClean="0">
                <a:latin typeface="AngsanaUPC" charset="0"/>
                <a:ea typeface="AngsanaUPC" charset="0"/>
                <a:cs typeface="AngsanaUPC" charset="0"/>
              </a:rPr>
            </a:br>
            <a:r>
              <a:rPr lang="en-US" sz="6600" dirty="0" err="1" smtClean="0">
                <a:latin typeface="AngsanaUPC" charset="0"/>
                <a:ea typeface="AngsanaUPC" charset="0"/>
                <a:cs typeface="AngsanaUPC" charset="0"/>
              </a:rPr>
              <a:t>EmWe</a:t>
            </a:r>
            <a:r>
              <a:rPr lang="en-US" sz="4400" dirty="0" smtClean="0">
                <a:latin typeface="AngsanaUPC" charset="0"/>
                <a:ea typeface="AngsanaUPC" charset="0"/>
                <a:cs typeface="AngsanaUPC" charset="0"/>
              </a:rPr>
              <a:t> </a:t>
            </a:r>
            <a:r>
              <a:rPr lang="en-US" sz="2400" dirty="0" smtClean="0">
                <a:latin typeface="AngsanaUPC" charset="0"/>
                <a:ea typeface="AngsanaUPC" charset="0"/>
                <a:cs typeface="AngsanaUPC" charset="0"/>
              </a:rPr>
              <a:t>BRAND</a:t>
            </a:r>
            <a:endParaRPr lang="en-US" sz="2400" dirty="0">
              <a:latin typeface="AngsanaUPC" charset="0"/>
              <a:ea typeface="AngsanaUPC" charset="0"/>
              <a:cs typeface="AngsanaUPC" charset="0"/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254072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11468010" y="115687"/>
            <a:ext cx="460800" cy="4608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522730" y="6392628"/>
            <a:ext cx="340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สนับสนุนโดย </a:t>
            </a:r>
            <a:r>
              <a:rPr lang="th-TH" b="1" dirty="0" smtClean="0">
                <a:solidFill>
                  <a:schemeClr val="bg1"/>
                </a:solidFill>
                <a:effectLst>
                  <a:outerShdw dist="63500" dir="2700000" algn="tl" rotWithShape="0">
                    <a:prstClr val="black">
                      <a:alpha val="40000"/>
                    </a:prstClr>
                  </a:outerShdw>
                  <a:reflection blurRad="25400" stA="66000" endPos="35000" dist="25400" dir="5400000" sy="-100000" algn="bl" rotWithShape="0"/>
                </a:effectLst>
                <a:latin typeface="AngsanaUPC" charset="0"/>
                <a:ea typeface="AngsanaUPC" charset="0"/>
                <a:cs typeface="AngsanaUPC" charset="0"/>
              </a:rPr>
              <a:t>สถาบันอาหาร กระทรวงอุตสาหกรรม</a:t>
            </a:r>
            <a:endParaRPr lang="en-US" b="1" dirty="0">
              <a:solidFill>
                <a:schemeClr val="bg1"/>
              </a:solidFill>
              <a:effectLst>
                <a:outerShdw dist="63500" dir="2700000" algn="tl" rotWithShape="0">
                  <a:prstClr val="black">
                    <a:alpha val="40000"/>
                  </a:prstClr>
                </a:outerShdw>
                <a:reflection blurRad="25400" stA="66000" endPos="35000" dist="25400" dir="5400000" sy="-100000" algn="bl" rotWithShape="0"/>
              </a:effectLst>
              <a:latin typeface="AngsanaUPC" charset="0"/>
              <a:ea typeface="AngsanaUPC" charset="0"/>
              <a:cs typeface="AngsanaUP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5020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627</TotalTime>
  <Words>519</Words>
  <Application>Microsoft Macintosh PowerPoint</Application>
  <PresentationFormat>Custom</PresentationFormat>
  <Paragraphs>78</Paragraphs>
  <Slides>12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Retrospect</vt:lpstr>
      <vt:lpstr>การออกแบบบรรจุภัณฑ์  มะม่วงในเจลทรอปิคคอลฟรุ๊ต  ตราเอ็มวี</vt:lpstr>
      <vt:lpstr>ข้อมูลเบื้องต้น</vt:lpstr>
      <vt:lpstr>แนวทางการออกแบบ</vt:lpstr>
      <vt:lpstr>ข้อมูลด้านอัตตลักษณ์ของผลิตภัณฑ์ของผู้ประกอบการ</vt:lpstr>
      <vt:lpstr>รูปแบบผลิตภัณฑ์ที่ใกล้เคียง</vt:lpstr>
      <vt:lpstr>แผนดำเนินงาน</vt:lpstr>
      <vt:lpstr>แบบร่าง</vt:lpstr>
      <vt:lpstr>แบบพัฒนา</vt:lpstr>
      <vt:lpstr>ขั้นสรุป</vt:lpstr>
      <vt:lpstr>สรุปงานออกแบบ</vt:lpstr>
      <vt:lpstr>จากเริ่มต้นถึงผลลัพธ์</vt:lpstr>
      <vt:lpstr>การออกแบบบรรจุภัณฑ์  มะม่วงในเจลทรอปิคคอลฟรุ๊ต  ตราเอ็มวี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การออกแบบบรรจุภัณฑ์  มะม่วงในเจลทรอปิคอลฟรุ๊ต  ตราเอ็มวี</dc:title>
  <dc:creator>suradaje charattrakool</dc:creator>
  <cp:lastModifiedBy>Chutarat Laomanacharoen</cp:lastModifiedBy>
  <cp:revision>40</cp:revision>
  <dcterms:created xsi:type="dcterms:W3CDTF">2015-10-29T07:42:14Z</dcterms:created>
  <dcterms:modified xsi:type="dcterms:W3CDTF">2016-09-27T08:07:22Z</dcterms:modified>
</cp:coreProperties>
</file>